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9144000" cy="5143500"/>
  <p:notesSz cx="6858000" cy="9144000"/>
  <p:embeddedFontLst>
    <p:embeddedFont>
      <p:font typeface="Caveat"/>
      <p:regular r:id="rId26"/>
      <p:bold r:id="rId27"/>
    </p:embeddedFont>
    <p:embeddedFont>
      <p:font typeface="Century Schoolbook" panose="02040604050505020304"/>
      <p:regular r:id="rId28"/>
    </p:embeddedFont>
    <p:embeddedFont>
      <p:font typeface="Lobster" panose="00000500000000000000"/>
      <p:regular r:id="rId29"/>
    </p:embeddedFont>
    <p:embeddedFont>
      <p:font typeface="EB Garamond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1620"/>
        <p:guide pos="2880"/>
        <p:guide orient="horz" pos="283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2" Type="http://schemas.openxmlformats.org/officeDocument/2006/relationships/font" Target="fonts/font7.fntdata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00bca0fc47_1_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00bca0fc47_1_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fd37f059c0_0_13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fd37f059c0_0_1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fd37f059c0_1_7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fd37f059c0_1_7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fd37f059c0_1_9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fd37f059c0_1_9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fd37f059c0_1_10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fd37f059c0_1_10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fd37f059c0_0_7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fd37f059c0_0_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fd37f059c0_1_1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fd37f059c0_1_1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fd37f059c0_1_5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fd37f059c0_1_5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fd37f059c0_1_37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fd37f059c0_1_3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fd37f059c0_1_6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fd37f059c0_1_6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f892e896b9_0_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f892e896b9_0_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fd37f059c0_1_4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fd37f059c0_1_4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fd37f059c0_1_6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fd37f059c0_1_6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002d11e2b3_8_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002d11e2b3_8_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fd37f059c0_1_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fd37f059c0_1_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fd37f059c0_1_1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fd37f059c0_1_1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fd37f059c0_0_1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fd37f059c0_0_1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fd37f059c0_0_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fd37f059c0_0_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.jpe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jpe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jpe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8.jpe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9.jpe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0.jpe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hyperlink" Target="http://encyklopedia.warmia.mazury.pl/index.php/Konsulat_RP_w_Olsztynie" TargetMode="External"/><Relationship Id="rId8" Type="http://schemas.openxmlformats.org/officeDocument/2006/relationships/hyperlink" Target="https://pl.wikipedia.org/wiki/Kolumna_Or%C5%82a_Bia%C5%82ego_w_Olsztynie" TargetMode="External"/><Relationship Id="rId7" Type="http://schemas.openxmlformats.org/officeDocument/2006/relationships/hyperlink" Target="https://pl.wikipedia.org/wiki/Miko%C5%82aj_Kopernik" TargetMode="External"/><Relationship Id="rId6" Type="http://schemas.openxmlformats.org/officeDocument/2006/relationships/hyperlink" Target="https://www.radiomaryja.pl/informacje/premier-zlozyl-kwiaty-pod-pomnikiem-wolnosci-ojczyzny-w-olsztynie/" TargetMode="External"/><Relationship Id="rId5" Type="http://schemas.openxmlformats.org/officeDocument/2006/relationships/hyperlink" Target="https://pl.wikipedia.org/wiki/Wojciech_K%C4%99trzy%C5%84ski" TargetMode="External"/><Relationship Id="rId4" Type="http://schemas.openxmlformats.org/officeDocument/2006/relationships/hyperlink" Target="https://pl.wikipedia.org/wiki/Brama_G%C3%B3rna_w_Olsztynie" TargetMode="External"/><Relationship Id="rId3" Type="http://schemas.openxmlformats.org/officeDocument/2006/relationships/hyperlink" Target="https://pl.wikipedia.org/wiki/Hymn_Polski" TargetMode="External"/><Relationship Id="rId2" Type="http://schemas.openxmlformats.org/officeDocument/2006/relationships/hyperlink" Target="http://leksykonkultury.ceik.eu/index.php/Maria_Zientara-Malewska" TargetMode="External"/><Relationship Id="rId12" Type="http://schemas.openxmlformats.org/officeDocument/2006/relationships/notesSlide" Target="../notesSlides/notesSlide19.xml"/><Relationship Id="rId11" Type="http://schemas.openxmlformats.org/officeDocument/2006/relationships/slideLayout" Target="../slideLayouts/slideLayout11.xml"/><Relationship Id="rId10" Type="http://schemas.openxmlformats.org/officeDocument/2006/relationships/hyperlink" Target="https://visit.olsztyn.eu/place/474/dom-polski" TargetMode="Externa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jpe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.jpe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.jpe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.jpe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0.jpe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1498850"/>
            <a:ext cx="8520600" cy="2052600"/>
          </a:xfrm>
          <a:prstGeom prst="rect">
            <a:avLst/>
          </a:prstGeom>
          <a:effectLst>
            <a:outerShdw dist="76200" dir="81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 panose="020B0604020202020204"/>
              <a:buNone/>
            </a:pPr>
            <a:r>
              <a:rPr lang="en-US" sz="6080" b="1">
                <a:latin typeface="Caveat"/>
                <a:ea typeface="Caveat"/>
                <a:cs typeface="Caveat"/>
                <a:sym typeface="Caveat"/>
              </a:rPr>
              <a:t>Historyczny spacer po Olsztynie</a:t>
            </a:r>
            <a:endParaRPr sz="6080" b="1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00">
        <p14:prism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/>
          <p:nvPr>
            <p:ph type="title"/>
          </p:nvPr>
        </p:nvSpPr>
        <p:spPr>
          <a:xfrm>
            <a:off x="623000" y="169100"/>
            <a:ext cx="7718700" cy="573900"/>
          </a:xfrm>
          <a:prstGeom prst="rect">
            <a:avLst/>
          </a:prstGeom>
          <a:effectLst>
            <a:outerShdw dist="47625" dir="738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920" b="1">
                <a:latin typeface="Caveat"/>
                <a:ea typeface="Caveat"/>
                <a:cs typeface="Caveat"/>
                <a:sym typeface="Caveat"/>
              </a:rPr>
              <a:t>Pomnik Seweryna Pieniężnego</a:t>
            </a:r>
            <a:endParaRPr sz="2920" b="1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22" name="Google Shape;122;p22"/>
          <p:cNvSpPr txBox="1"/>
          <p:nvPr>
            <p:ph type="body" idx="1"/>
          </p:nvPr>
        </p:nvSpPr>
        <p:spPr>
          <a:xfrm>
            <a:off x="727775" y="2098200"/>
            <a:ext cx="3190500" cy="1842900"/>
          </a:xfrm>
          <a:prstGeom prst="rect">
            <a:avLst/>
          </a:prstGeom>
          <a:solidFill>
            <a:schemeClr val="lt1"/>
          </a:solidFill>
          <a:effectLst>
            <a:outerShdw blurRad="200025" dist="209550" dir="7860000" algn="bl" rotWithShape="0">
              <a:srgbClr val="000000">
                <a:alpha val="87000"/>
              </a:srgbClr>
            </a:outerShdw>
          </a:effectLst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1">
                <a:solidFill>
                  <a:schemeClr val="dk1"/>
                </a:solidFill>
                <a:highlight>
                  <a:srgbClr val="FFFFFF"/>
                </a:highlight>
              </a:rPr>
              <a:t>Seweryn Pieniężny- polski dziennikarz, redaktor i wydawca “Gazety Olsztyńskiej” w latach 1918-1939.</a:t>
            </a:r>
            <a:endParaRPr sz="1350" b="1" i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350" b="1" i="1">
                <a:solidFill>
                  <a:schemeClr val="dk1"/>
                </a:solidFill>
                <a:highlight>
                  <a:srgbClr val="FFFFFF"/>
                </a:highlight>
              </a:rPr>
              <a:t>Był również </a:t>
            </a:r>
            <a:r>
              <a:rPr lang="en-US" sz="1350" b="1" i="1">
                <a:solidFill>
                  <a:schemeClr val="dk1"/>
                </a:solidFill>
                <a:highlight>
                  <a:schemeClr val="lt1"/>
                </a:highlight>
              </a:rPr>
              <a:t>s</a:t>
            </a:r>
            <a:r>
              <a:rPr lang="en-US" sz="1350" b="1" i="1">
                <a:solidFill>
                  <a:schemeClr val="dk1"/>
                </a:solidFill>
                <a:highlight>
                  <a:schemeClr val="lt1"/>
                </a:highlight>
              </a:rPr>
              <a:t>amorządowcem, </a:t>
            </a:r>
            <a:r>
              <a:rPr lang="en-US" sz="1350" b="1" i="1">
                <a:solidFill>
                  <a:schemeClr val="dk1"/>
                </a:solidFill>
                <a:highlight>
                  <a:srgbClr val="FFFFFF"/>
                </a:highlight>
              </a:rPr>
              <a:t>d</a:t>
            </a:r>
            <a:r>
              <a:rPr lang="en-US" sz="1350" b="1" i="1">
                <a:solidFill>
                  <a:schemeClr val="dk1"/>
                </a:solidFill>
                <a:highlight>
                  <a:srgbClr val="FFFFFF"/>
                </a:highlight>
              </a:rPr>
              <a:t>ziałaczem społecznym                      i oświatowy</a:t>
            </a:r>
            <a:r>
              <a:rPr lang="en-US" sz="1350" b="1" i="1">
                <a:solidFill>
                  <a:schemeClr val="dk1"/>
                </a:solidFill>
                <a:highlight>
                  <a:srgbClr val="FFFFFF"/>
                </a:highlight>
              </a:rPr>
              <a:t>m na Warmii.</a:t>
            </a:r>
            <a:endParaRPr sz="2100" b="1" i="1">
              <a:solidFill>
                <a:schemeClr val="dk1"/>
              </a:solidFill>
            </a:endParaRPr>
          </a:p>
        </p:txBody>
      </p:sp>
      <p:pic>
        <p:nvPicPr>
          <p:cNvPr id="123" name="Google Shape;123;p22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726400" y="927000"/>
            <a:ext cx="3615299" cy="4001623"/>
          </a:xfrm>
          <a:prstGeom prst="rect">
            <a:avLst/>
          </a:prstGeom>
          <a:noFill/>
          <a:ln>
            <a:noFill/>
          </a:ln>
          <a:effectLst>
            <a:outerShdw blurRad="257175" dist="209550" dir="7680000" algn="bl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/>
          <p:nvPr>
            <p:ph type="title"/>
          </p:nvPr>
        </p:nvSpPr>
        <p:spPr>
          <a:xfrm>
            <a:off x="2468200" y="48825"/>
            <a:ext cx="8625300" cy="814200"/>
          </a:xfrm>
          <a:prstGeom prst="rect">
            <a:avLst/>
          </a:prstGeom>
          <a:effectLst>
            <a:outerShdw dist="57150" dir="786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3700" b="1">
                <a:latin typeface="Caveat"/>
                <a:ea typeface="Caveat"/>
                <a:cs typeface="Caveat"/>
                <a:sym typeface="Caveat"/>
              </a:rPr>
              <a:t>Budynek </a:t>
            </a:r>
            <a:r>
              <a:rPr lang="en-US" sz="3700" b="1">
                <a:latin typeface="Caveat"/>
                <a:ea typeface="Caveat"/>
                <a:cs typeface="Caveat"/>
                <a:sym typeface="Caveat"/>
              </a:rPr>
              <a:t>Konsulatu Polskiego</a:t>
            </a:r>
            <a:endParaRPr sz="37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29" name="Google Shape;129;p23"/>
          <p:cNvSpPr txBox="1"/>
          <p:nvPr>
            <p:ph type="body" idx="1"/>
          </p:nvPr>
        </p:nvSpPr>
        <p:spPr>
          <a:xfrm>
            <a:off x="4519900" y="1022175"/>
            <a:ext cx="4521900" cy="3442200"/>
          </a:xfrm>
          <a:prstGeom prst="rect">
            <a:avLst/>
          </a:prstGeom>
          <a:solidFill>
            <a:schemeClr val="lt1"/>
          </a:solidFill>
          <a:effectLst>
            <a:outerShdw blurRad="200025" dist="352425" dir="7680000" algn="bl" rotWithShape="0">
              <a:srgbClr val="000000">
                <a:alpha val="72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1400" b="1">
                <a:solidFill>
                  <a:schemeClr val="dk1"/>
                </a:solidFill>
              </a:rPr>
              <a:t> </a:t>
            </a:r>
            <a:r>
              <a:rPr lang="en-US" sz="1400" b="1" i="1">
                <a:solidFill>
                  <a:schemeClr val="dk1"/>
                </a:solidFill>
                <a:latin typeface="Century Schoolbook" panose="02040604050505020304"/>
                <a:ea typeface="Century Schoolbook" panose="02040604050505020304"/>
                <a:cs typeface="Century Schoolbook" panose="02040604050505020304"/>
                <a:sym typeface="Century Schoolbook" panose="02040604050505020304"/>
              </a:rPr>
              <a:t>Urząd konsularny w randze konsulatu generalnego powołany 10 lutego 1920 celem reprezentowania spraw polskich w Prusach Wschodnich. Działał do 1 września 1939 roku. </a:t>
            </a:r>
            <a:endParaRPr sz="1400" b="1" i="1">
              <a:solidFill>
                <a:schemeClr val="dk1"/>
              </a:solidFill>
              <a:latin typeface="Century Schoolbook" panose="02040604050505020304"/>
              <a:ea typeface="Century Schoolbook" panose="02040604050505020304"/>
              <a:cs typeface="Century Schoolbook" panose="02040604050505020304"/>
              <a:sym typeface="Century Schoolbook" panose="02040604050505020304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br>
              <a:rPr lang="en-US" sz="1400" b="1" i="1">
                <a:solidFill>
                  <a:schemeClr val="dk1"/>
                </a:solidFill>
                <a:latin typeface="Century Schoolbook" panose="02040604050505020304"/>
                <a:ea typeface="Century Schoolbook" panose="02040604050505020304"/>
                <a:cs typeface="Century Schoolbook" panose="02040604050505020304"/>
                <a:sym typeface="Century Schoolbook" panose="02040604050505020304"/>
              </a:rPr>
            </a:br>
            <a:r>
              <a:rPr lang="en-US" sz="1400" b="1" i="1">
                <a:solidFill>
                  <a:schemeClr val="dk1"/>
                </a:solidFill>
                <a:latin typeface="Century Schoolbook" panose="02040604050505020304"/>
                <a:ea typeface="Century Schoolbook" panose="02040604050505020304"/>
                <a:cs typeface="Century Schoolbook" panose="02040604050505020304"/>
                <a:sym typeface="Century Schoolbook" panose="02040604050505020304"/>
              </a:rPr>
              <a:t>Od początku swej działalności konsulat musiał walczyć z licznymi przejawami wrogości ze strony Niemców.</a:t>
            </a:r>
            <a:endParaRPr sz="1400" b="1" i="1">
              <a:solidFill>
                <a:schemeClr val="dk1"/>
              </a:solidFill>
              <a:latin typeface="Century Schoolbook" panose="02040604050505020304"/>
              <a:ea typeface="Century Schoolbook" panose="02040604050505020304"/>
              <a:cs typeface="Century Schoolbook" panose="02040604050505020304"/>
              <a:sym typeface="Century Schoolbook" panose="02040604050505020304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400" b="1" i="1">
              <a:solidFill>
                <a:schemeClr val="dk1"/>
              </a:solidFill>
              <a:latin typeface="Century Schoolbook" panose="02040604050505020304"/>
              <a:ea typeface="Century Schoolbook" panose="02040604050505020304"/>
              <a:cs typeface="Century Schoolbook" panose="02040604050505020304"/>
              <a:sym typeface="Century Schoolbook" panose="02040604050505020304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1400" b="1" i="1">
                <a:solidFill>
                  <a:schemeClr val="dk1"/>
                </a:solidFill>
                <a:latin typeface="Century Schoolbook" panose="02040604050505020304"/>
                <a:ea typeface="Century Schoolbook" panose="02040604050505020304"/>
                <a:cs typeface="Century Schoolbook" panose="02040604050505020304"/>
                <a:sym typeface="Century Schoolbook" panose="02040604050505020304"/>
              </a:rPr>
              <a:t>Konsul Zenon Lewandowski apelował na łamach "Gazety Olsztyńskiej" do ludności polskiej, aby zgłaszała do konsulatu wszelkie przypadki prześladowania jej przez Niemców. </a:t>
            </a:r>
            <a:endParaRPr sz="1400" b="1" i="1">
              <a:solidFill>
                <a:schemeClr val="dk1"/>
              </a:solidFill>
              <a:latin typeface="Century Schoolbook" panose="02040604050505020304"/>
              <a:ea typeface="Century Schoolbook" panose="02040604050505020304"/>
              <a:cs typeface="Century Schoolbook" panose="02040604050505020304"/>
              <a:sym typeface="Century Schoolbook" panose="02040604050505020304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1300" i="1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130" name="Google Shape;130;p2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306425" y="315700"/>
            <a:ext cx="3830825" cy="4344224"/>
          </a:xfrm>
          <a:prstGeom prst="rect">
            <a:avLst/>
          </a:prstGeom>
          <a:noFill/>
          <a:ln>
            <a:noFill/>
          </a:ln>
          <a:effectLst>
            <a:outerShdw blurRad="328613" dist="276225" dir="8040000" algn="bl" rotWithShape="0">
              <a:srgbClr val="000000">
                <a:alpha val="75000"/>
              </a:srgbClr>
            </a:outerShdw>
          </a:effectLst>
        </p:spPr>
      </p:pic>
      <p:pic>
        <p:nvPicPr>
          <p:cNvPr id="131" name="Google Shape;131;p23"/>
          <p:cNvPicPr preferRelativeResize="0"/>
          <p:nvPr/>
        </p:nvPicPr>
        <p:blipFill rotWithShape="1">
          <a:blip r:embed="rId3"/>
          <a:srcRect l="29262" t="5086" r="23745" b="11252"/>
          <a:stretch>
            <a:fillRect/>
          </a:stretch>
        </p:blipFill>
        <p:spPr>
          <a:xfrm>
            <a:off x="2743475" y="414075"/>
            <a:ext cx="1315951" cy="154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 txBox="1"/>
          <p:nvPr>
            <p:ph type="title"/>
          </p:nvPr>
        </p:nvSpPr>
        <p:spPr>
          <a:xfrm>
            <a:off x="657950" y="221150"/>
            <a:ext cx="4386600" cy="572700"/>
          </a:xfrm>
          <a:prstGeom prst="rect">
            <a:avLst/>
          </a:prstGeom>
          <a:effectLst>
            <a:outerShdw dist="38100" dir="882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3100" b="1">
                <a:latin typeface="Caveat"/>
                <a:ea typeface="Caveat"/>
                <a:cs typeface="Caveat"/>
                <a:sym typeface="Caveat"/>
              </a:rPr>
              <a:t>Kolumna Orła Białego</a:t>
            </a:r>
            <a:endParaRPr sz="3100" b="1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37" name="Google Shape;137;p24"/>
          <p:cNvSpPr txBox="1"/>
          <p:nvPr>
            <p:ph type="body" idx="1"/>
          </p:nvPr>
        </p:nvSpPr>
        <p:spPr>
          <a:xfrm>
            <a:off x="544750" y="1291075"/>
            <a:ext cx="3707400" cy="3194400"/>
          </a:xfrm>
          <a:prstGeom prst="rect">
            <a:avLst/>
          </a:prstGeom>
          <a:solidFill>
            <a:schemeClr val="lt1"/>
          </a:solidFill>
          <a:effectLst>
            <a:outerShdw blurRad="128588" dist="266700" dir="8100000" algn="bl" rotWithShape="0">
              <a:srgbClr val="000000">
                <a:alpha val="69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36004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1400" b="1" i="1">
                <a:solidFill>
                  <a:schemeClr val="dk1"/>
                </a:solidFill>
                <a:latin typeface="Century Schoolbook" panose="02040604050505020304"/>
                <a:ea typeface="Century Schoolbook" panose="02040604050505020304"/>
                <a:cs typeface="Century Schoolbook" panose="02040604050505020304"/>
                <a:sym typeface="Century Schoolbook" panose="02040604050505020304"/>
              </a:rPr>
              <a:t>Pomnik-Kolumna Orła Białego wybudowany w hołdzie ofiarom wojennym, znajduje się na Placu Konsulatu Polskiego.</a:t>
            </a:r>
            <a:endParaRPr sz="1400" b="1" i="1">
              <a:solidFill>
                <a:schemeClr val="dk1"/>
              </a:solidFill>
              <a:latin typeface="Century Schoolbook" panose="02040604050505020304"/>
              <a:ea typeface="Century Schoolbook" panose="02040604050505020304"/>
              <a:cs typeface="Century Schoolbook" panose="02040604050505020304"/>
              <a:sym typeface="Century Schoolbook" panose="02040604050505020304"/>
            </a:endParaRPr>
          </a:p>
          <a:p>
            <a:pPr marL="0" lvl="0" indent="36004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1400" b="1" i="1">
                <a:solidFill>
                  <a:schemeClr val="dk1"/>
                </a:solidFill>
                <a:latin typeface="Century Schoolbook" panose="02040604050505020304"/>
                <a:ea typeface="Century Schoolbook" panose="02040604050505020304"/>
                <a:cs typeface="Century Schoolbook" panose="02040604050505020304"/>
                <a:sym typeface="Century Schoolbook" panose="02040604050505020304"/>
              </a:rPr>
              <a:t>Honorowy Komitet Budowy Pomnika został powołany </a:t>
            </a:r>
            <a:r>
              <a:rPr lang="en-US" sz="1400" b="1" i="1">
                <a:solidFill>
                  <a:schemeClr val="dk1"/>
                </a:solidFill>
                <a:latin typeface="Century Schoolbook" panose="02040604050505020304"/>
                <a:ea typeface="Century Schoolbook" panose="02040604050505020304"/>
                <a:cs typeface="Century Schoolbook" panose="02040604050505020304"/>
                <a:sym typeface="Century Schoolbook" panose="02040604050505020304"/>
              </a:rPr>
              <a:t>8 października 1995 roku z inicjatywy Andrzeja Sassyna (pod honorowym patronatem prezydenta RP).</a:t>
            </a:r>
            <a:endParaRPr sz="1400" b="1" i="1">
              <a:solidFill>
                <a:schemeClr val="dk1"/>
              </a:solidFill>
              <a:latin typeface="Century Schoolbook" panose="02040604050505020304"/>
              <a:ea typeface="Century Schoolbook" panose="02040604050505020304"/>
              <a:cs typeface="Century Schoolbook" panose="02040604050505020304"/>
              <a:sym typeface="Century Schoolbook" panose="02040604050505020304"/>
            </a:endParaRPr>
          </a:p>
          <a:p>
            <a:pPr marL="0" lvl="0" indent="36004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1400" b="1" i="1">
                <a:solidFill>
                  <a:schemeClr val="dk1"/>
                </a:solidFill>
                <a:latin typeface="Century Schoolbook" panose="02040604050505020304"/>
                <a:ea typeface="Century Schoolbook" panose="02040604050505020304"/>
                <a:cs typeface="Century Schoolbook" panose="02040604050505020304"/>
                <a:sym typeface="Century Schoolbook" panose="02040604050505020304"/>
              </a:rPr>
              <a:t>Uroczystość odsłonięcia kompletnej Kolumny Orła Białego miała miejsce 11 listopada 2002 roku.</a:t>
            </a:r>
            <a:endParaRPr sz="1400" b="1" i="1">
              <a:solidFill>
                <a:schemeClr val="dk1"/>
              </a:solidFill>
              <a:latin typeface="Century Schoolbook" panose="02040604050505020304"/>
              <a:ea typeface="Century Schoolbook" panose="02040604050505020304"/>
              <a:cs typeface="Century Schoolbook" panose="02040604050505020304"/>
              <a:sym typeface="Century Schoolbook" panose="02040604050505020304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400" b="1"/>
          </a:p>
        </p:txBody>
      </p:sp>
      <p:pic>
        <p:nvPicPr>
          <p:cNvPr id="138" name="Google Shape;138;p2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931300" y="360825"/>
            <a:ext cx="3939151" cy="4492600"/>
          </a:xfrm>
          <a:prstGeom prst="rect">
            <a:avLst/>
          </a:prstGeom>
          <a:noFill/>
          <a:ln>
            <a:noFill/>
          </a:ln>
          <a:effectLst>
            <a:outerShdw blurRad="271463" dist="209550" dir="6660000" algn="bl" rotWithShape="0">
              <a:srgbClr val="000000">
                <a:alpha val="6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5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462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5"/>
          <p:cNvSpPr txBox="1"/>
          <p:nvPr/>
        </p:nvSpPr>
        <p:spPr>
          <a:xfrm>
            <a:off x="224250" y="4527900"/>
            <a:ext cx="7332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Żródło:</a:t>
            </a:r>
            <a:r>
              <a:rPr lang="en-US" sz="1100">
                <a:solidFill>
                  <a:schemeClr val="dk1"/>
                </a:solidFill>
                <a:latin typeface="Century Schoolbook" panose="02040604050505020304"/>
                <a:ea typeface="Century Schoolbook" panose="02040604050505020304"/>
                <a:cs typeface="Century Schoolbook" panose="02040604050505020304"/>
                <a:sym typeface="Century Schoolbook" panose="02040604050505020304"/>
              </a:rPr>
              <a:t>http://leksykonkultury.ceik.eu/index.php/Kolumna_Or%C5%82a_Bia%C5%82ego</a:t>
            </a:r>
            <a:endParaRPr sz="1100">
              <a:solidFill>
                <a:schemeClr val="dk1"/>
              </a:solidFill>
              <a:latin typeface="Century Schoolbook" panose="02040604050505020304"/>
              <a:ea typeface="Century Schoolbook" panose="02040604050505020304"/>
              <a:cs typeface="Century Schoolbook" panose="02040604050505020304"/>
              <a:sym typeface="Century Schoolbook" panose="020406040505050203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 txBox="1"/>
          <p:nvPr>
            <p:ph type="title"/>
          </p:nvPr>
        </p:nvSpPr>
        <p:spPr>
          <a:xfrm>
            <a:off x="311700" y="296450"/>
            <a:ext cx="8520600" cy="572700"/>
          </a:xfrm>
          <a:prstGeom prst="rect">
            <a:avLst/>
          </a:prstGeom>
          <a:effectLst>
            <a:outerShdw dist="47625" dir="828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920" b="1">
                <a:solidFill>
                  <a:srgbClr val="1A1A1A"/>
                </a:solidFill>
                <a:latin typeface="Caveat"/>
                <a:ea typeface="Caveat"/>
                <a:cs typeface="Caveat"/>
                <a:sym typeface="Caveat"/>
              </a:rPr>
              <a:t>Tablica Marszałka Józefa Piłsudskiego</a:t>
            </a:r>
            <a:endParaRPr sz="2920" b="1">
              <a:solidFill>
                <a:srgbClr val="1A1A1A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50" name="Google Shape;150;p26"/>
          <p:cNvSpPr txBox="1"/>
          <p:nvPr>
            <p:ph type="body" idx="1"/>
          </p:nvPr>
        </p:nvSpPr>
        <p:spPr>
          <a:xfrm>
            <a:off x="311700" y="1103850"/>
            <a:ext cx="4350600" cy="2935800"/>
          </a:xfrm>
          <a:prstGeom prst="rect">
            <a:avLst/>
          </a:prstGeom>
          <a:solidFill>
            <a:schemeClr val="lt1"/>
          </a:solidFill>
          <a:effectLst>
            <a:outerShdw blurRad="157163" dist="333375" dir="7740000" algn="bl" rotWithShape="0">
              <a:srgbClr val="000000">
                <a:alpha val="75000"/>
              </a:srgbClr>
            </a:outerShdw>
          </a:effectLst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90170" lvl="0" indent="262255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1">
                <a:solidFill>
                  <a:schemeClr val="dk1"/>
                </a:solidFill>
                <a:highlight>
                  <a:srgbClr val="FFFFFF"/>
                </a:highlight>
              </a:rPr>
              <a:t>Na budynku Urzędu Marszałkowskiego Województwa Warmińsko-Mazurskiego w Olsztynie znajduje się tablica M</a:t>
            </a:r>
            <a:r>
              <a:rPr lang="en-US" sz="1100" b="1" i="1">
                <a:solidFill>
                  <a:schemeClr val="dk1"/>
                </a:solidFill>
                <a:highlight>
                  <a:srgbClr val="FFFFFF"/>
                </a:highlight>
              </a:rPr>
              <a:t>arszałka Józefa Piłsudskiego.</a:t>
            </a:r>
            <a:endParaRPr sz="1100" b="1" i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90170" lvl="0" indent="2667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100" b="1" i="1">
                <a:solidFill>
                  <a:schemeClr val="dk1"/>
                </a:solidFill>
                <a:highlight>
                  <a:srgbClr val="FFFFFF"/>
                </a:highlight>
              </a:rPr>
              <a:t>Józef Klemens Piłsudski (ur. 5 grudnia 1867, zm. 12 maja 1935 r. w Warszawie) – polski działacz społeczny                      i niepodległościowy, żołnierz, polityk, mąż stanu.</a:t>
            </a:r>
            <a:endParaRPr sz="1100" b="1" i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9017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100" b="1" i="1">
                <a:solidFill>
                  <a:schemeClr val="dk1"/>
                </a:solidFill>
                <a:highlight>
                  <a:srgbClr val="FFFFFF"/>
                </a:highlight>
              </a:rPr>
              <a:t> Józef Piłsudski od 11 listopada 1918 pełnił funkcję Naczelnego Wodza Armii Polskiej.</a:t>
            </a:r>
            <a:endParaRPr sz="1100" b="1" i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9017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100" b="1" i="1">
                <a:solidFill>
                  <a:schemeClr val="dk1"/>
                </a:solidFill>
                <a:highlight>
                  <a:srgbClr val="FFFFFF"/>
                </a:highlight>
              </a:rPr>
              <a:t>Był również: Naczelnikiem Państwa, Marszałkiem Polski, przywódcą obozu sanacji  po przewrocie majowym</a:t>
            </a:r>
            <a:r>
              <a:rPr lang="en-US" sz="1100" b="1" i="1">
                <a:solidFill>
                  <a:schemeClr val="dk1"/>
                </a:solidFill>
                <a:highlight>
                  <a:srgbClr val="FFFFFF"/>
                </a:highlight>
              </a:rPr>
              <a:t> (1926), Premierem Polski.</a:t>
            </a:r>
            <a:endParaRPr sz="1100" b="1" i="1">
              <a:solidFill>
                <a:schemeClr val="dk1"/>
              </a:solidFill>
            </a:endParaRPr>
          </a:p>
        </p:txBody>
      </p:sp>
      <p:pic>
        <p:nvPicPr>
          <p:cNvPr id="151" name="Google Shape;151;p26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939300" y="1064950"/>
            <a:ext cx="3798275" cy="3536952"/>
          </a:xfrm>
          <a:prstGeom prst="rect">
            <a:avLst/>
          </a:prstGeom>
          <a:noFill/>
          <a:ln>
            <a:noFill/>
          </a:ln>
          <a:effectLst>
            <a:outerShdw blurRad="300038" dist="190500" dir="7680000" algn="bl" rotWithShape="0">
              <a:srgbClr val="000000">
                <a:alpha val="62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effectLst>
            <a:outerShdw dist="57150" dir="882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3000" b="1">
                <a:latin typeface="Caveat"/>
                <a:ea typeface="Caveat"/>
                <a:cs typeface="Caveat"/>
                <a:sym typeface="Caveat"/>
              </a:rPr>
              <a:t>Dom Marii Zientary- Malewskiej</a:t>
            </a:r>
            <a:endParaRPr sz="3000" b="1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57" name="Google Shape;157;p27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3062725" y="1002475"/>
            <a:ext cx="2483724" cy="2606700"/>
          </a:xfrm>
          <a:prstGeom prst="rect">
            <a:avLst/>
          </a:prstGeom>
          <a:noFill/>
          <a:ln>
            <a:noFill/>
          </a:ln>
          <a:effectLst>
            <a:reflection stA="48000" endPos="71000" fadeDir="5400012" sy="-100000" algn="bl" rotWithShape="0"/>
          </a:effectLst>
        </p:spPr>
      </p:pic>
      <p:sp>
        <p:nvSpPr>
          <p:cNvPr id="158" name="Google Shape;158;p27"/>
          <p:cNvSpPr txBox="1"/>
          <p:nvPr/>
        </p:nvSpPr>
        <p:spPr>
          <a:xfrm>
            <a:off x="5893450" y="761350"/>
            <a:ext cx="3215100" cy="4032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8588" dist="247650" dir="7860000" algn="bl" rotWithShape="0">
              <a:srgbClr val="000000">
                <a:alpha val="79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1">
                <a:latin typeface="Century Schoolbook" panose="02040604050505020304"/>
                <a:ea typeface="Century Schoolbook" panose="02040604050505020304"/>
                <a:cs typeface="Century Schoolbook" panose="02040604050505020304"/>
                <a:sym typeface="Century Schoolbook" panose="02040604050505020304"/>
              </a:rPr>
              <a:t>O Warmio moja! O Warmio moja! Ziemio brzóz i sosen, Kraino świerków szumiastych, srebrzystych, Płomiennych wrzosów i smukłych jałowców, Odzwierciedlona w jeziorach przeczystych…</a:t>
            </a:r>
            <a:br>
              <a:rPr lang="en-US" sz="1000" b="1" i="1">
                <a:latin typeface="Century Schoolbook" panose="02040604050505020304"/>
                <a:ea typeface="Century Schoolbook" panose="02040604050505020304"/>
                <a:cs typeface="Century Schoolbook" panose="02040604050505020304"/>
                <a:sym typeface="Century Schoolbook" panose="02040604050505020304"/>
              </a:rPr>
            </a:br>
            <a:r>
              <a:rPr lang="en-US" sz="1000" b="1" i="1">
                <a:latin typeface="Century Schoolbook" panose="02040604050505020304"/>
                <a:ea typeface="Century Schoolbook" panose="02040604050505020304"/>
                <a:cs typeface="Century Schoolbook" panose="02040604050505020304"/>
                <a:sym typeface="Century Schoolbook" panose="02040604050505020304"/>
              </a:rPr>
              <a:t> Jakąś ty piękna, gdy zbudzą się wiosną</a:t>
            </a:r>
            <a:endParaRPr sz="1000" b="1" i="1">
              <a:latin typeface="Century Schoolbook" panose="02040604050505020304"/>
              <a:ea typeface="Century Schoolbook" panose="02040604050505020304"/>
              <a:cs typeface="Century Schoolbook" panose="02040604050505020304"/>
              <a:sym typeface="Century Schoolbook" panose="020406040505050203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1">
                <a:latin typeface="Century Schoolbook" panose="02040604050505020304"/>
                <a:ea typeface="Century Schoolbook" panose="02040604050505020304"/>
                <a:cs typeface="Century Schoolbook" panose="02040604050505020304"/>
                <a:sym typeface="Century Schoolbook" panose="02040604050505020304"/>
              </a:rPr>
              <a:t>Uśpione lasy — jabłonie zakwitną,</a:t>
            </a:r>
            <a:endParaRPr sz="1000" b="1" i="1">
              <a:latin typeface="Century Schoolbook" panose="02040604050505020304"/>
              <a:ea typeface="Century Schoolbook" panose="02040604050505020304"/>
              <a:cs typeface="Century Schoolbook" panose="02040604050505020304"/>
              <a:sym typeface="Century Schoolbook" panose="020406040505050203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1">
                <a:latin typeface="Century Schoolbook" panose="02040604050505020304"/>
                <a:ea typeface="Century Schoolbook" panose="02040604050505020304"/>
                <a:cs typeface="Century Schoolbook" panose="02040604050505020304"/>
                <a:sym typeface="Century Schoolbook" panose="02040604050505020304"/>
              </a:rPr>
              <a:t>Kiedy w purpurach letniego poranka</a:t>
            </a:r>
            <a:endParaRPr sz="1000" b="1" i="1">
              <a:latin typeface="Century Schoolbook" panose="02040604050505020304"/>
              <a:ea typeface="Century Schoolbook" panose="02040604050505020304"/>
              <a:cs typeface="Century Schoolbook" panose="02040604050505020304"/>
              <a:sym typeface="Century Schoolbook" panose="020406040505050203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1">
                <a:latin typeface="Century Schoolbook" panose="02040604050505020304"/>
                <a:ea typeface="Century Schoolbook" panose="02040604050505020304"/>
                <a:cs typeface="Century Schoolbook" panose="02040604050505020304"/>
                <a:sym typeface="Century Schoolbook" panose="02040604050505020304"/>
              </a:rPr>
              <a:t>Poi się jeleń krynicą błękitną!</a:t>
            </a:r>
            <a:br>
              <a:rPr lang="en-US" sz="1000" b="1" i="1">
                <a:latin typeface="Century Schoolbook" panose="02040604050505020304"/>
                <a:ea typeface="Century Schoolbook" panose="02040604050505020304"/>
                <a:cs typeface="Century Schoolbook" panose="02040604050505020304"/>
                <a:sym typeface="Century Schoolbook" panose="02040604050505020304"/>
              </a:rPr>
            </a:br>
            <a:r>
              <a:rPr lang="en-US" sz="1000" b="1" i="1">
                <a:latin typeface="Century Schoolbook" panose="02040604050505020304"/>
                <a:ea typeface="Century Schoolbook" panose="02040604050505020304"/>
                <a:cs typeface="Century Schoolbook" panose="02040604050505020304"/>
                <a:sym typeface="Century Schoolbook" panose="02040604050505020304"/>
              </a:rPr>
              <a:t> Jakaś ty piękna, gdy latem twe tęcze</a:t>
            </a:r>
            <a:endParaRPr sz="1000" b="1" i="1">
              <a:latin typeface="Century Schoolbook" panose="02040604050505020304"/>
              <a:ea typeface="Century Schoolbook" panose="02040604050505020304"/>
              <a:cs typeface="Century Schoolbook" panose="02040604050505020304"/>
              <a:sym typeface="Century Schoolbook" panose="020406040505050203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1">
                <a:latin typeface="Century Schoolbook" panose="02040604050505020304"/>
                <a:ea typeface="Century Schoolbook" panose="02040604050505020304"/>
                <a:cs typeface="Century Schoolbook" panose="02040604050505020304"/>
                <a:sym typeface="Century Schoolbook" panose="02040604050505020304"/>
              </a:rPr>
              <a:t>Wieszasz nad pola złocone pszenicą,</a:t>
            </a:r>
            <a:endParaRPr sz="1000" b="1" i="1">
              <a:latin typeface="Century Schoolbook" panose="02040604050505020304"/>
              <a:ea typeface="Century Schoolbook" panose="02040604050505020304"/>
              <a:cs typeface="Century Schoolbook" panose="02040604050505020304"/>
              <a:sym typeface="Century Schoolbook" panose="020406040505050203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1">
                <a:latin typeface="Century Schoolbook" panose="02040604050505020304"/>
                <a:ea typeface="Century Schoolbook" panose="02040604050505020304"/>
                <a:cs typeface="Century Schoolbook" panose="02040604050505020304"/>
                <a:sym typeface="Century Schoolbook" panose="02040604050505020304"/>
              </a:rPr>
              <a:t>Srebrzone żytem i lnami błękitne,</a:t>
            </a:r>
            <a:endParaRPr sz="1000" b="1" i="1">
              <a:latin typeface="Century Schoolbook" panose="02040604050505020304"/>
              <a:ea typeface="Century Schoolbook" panose="02040604050505020304"/>
              <a:cs typeface="Century Schoolbook" panose="02040604050505020304"/>
              <a:sym typeface="Century Schoolbook" panose="020406040505050203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1">
                <a:latin typeface="Century Schoolbook" panose="02040604050505020304"/>
                <a:ea typeface="Century Schoolbook" panose="02040604050505020304"/>
                <a:cs typeface="Century Schoolbook" panose="02040604050505020304"/>
                <a:sym typeface="Century Schoolbook" panose="02040604050505020304"/>
              </a:rPr>
              <a:t>I ponad lasy pachnące żywicą</a:t>
            </a:r>
            <a:br>
              <a:rPr lang="en-US" sz="1000" b="1" i="1">
                <a:latin typeface="Century Schoolbook" panose="02040604050505020304"/>
                <a:ea typeface="Century Schoolbook" panose="02040604050505020304"/>
                <a:cs typeface="Century Schoolbook" panose="02040604050505020304"/>
                <a:sym typeface="Century Schoolbook" panose="02040604050505020304"/>
              </a:rPr>
            </a:br>
            <a:r>
              <a:rPr lang="en-US" sz="1000" b="1" i="1">
                <a:latin typeface="Century Schoolbook" panose="02040604050505020304"/>
                <a:ea typeface="Century Schoolbook" panose="02040604050505020304"/>
                <a:cs typeface="Century Schoolbook" panose="02040604050505020304"/>
                <a:sym typeface="Century Schoolbook" panose="02040604050505020304"/>
              </a:rPr>
              <a:t>A gdy jesienią pobledną twe lice,</a:t>
            </a:r>
            <a:endParaRPr sz="1000" b="1" i="1">
              <a:latin typeface="Century Schoolbook" panose="02040604050505020304"/>
              <a:ea typeface="Century Schoolbook" panose="02040604050505020304"/>
              <a:cs typeface="Century Schoolbook" panose="02040604050505020304"/>
              <a:sym typeface="Century Schoolbook" panose="020406040505050203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1">
                <a:latin typeface="Century Schoolbook" panose="02040604050505020304"/>
                <a:ea typeface="Century Schoolbook" panose="02040604050505020304"/>
                <a:cs typeface="Century Schoolbook" panose="02040604050505020304"/>
                <a:sym typeface="Century Schoolbook" panose="02040604050505020304"/>
              </a:rPr>
              <a:t>To w jarzębinne stroisz się rumieńce,</a:t>
            </a:r>
            <a:endParaRPr sz="1000" b="1" i="1">
              <a:latin typeface="Century Schoolbook" panose="02040604050505020304"/>
              <a:ea typeface="Century Schoolbook" panose="02040604050505020304"/>
              <a:cs typeface="Century Schoolbook" panose="02040604050505020304"/>
              <a:sym typeface="Century Schoolbook" panose="020406040505050203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1">
                <a:latin typeface="Century Schoolbook" panose="02040604050505020304"/>
                <a:ea typeface="Century Schoolbook" panose="02040604050505020304"/>
                <a:cs typeface="Century Schoolbook" panose="02040604050505020304"/>
                <a:sym typeface="Century Schoolbook" panose="02040604050505020304"/>
              </a:rPr>
              <a:t>Tak purpurowe, świeże i tak śliczne</a:t>
            </a:r>
            <a:endParaRPr sz="1000" b="1" i="1">
              <a:latin typeface="Century Schoolbook" panose="02040604050505020304"/>
              <a:ea typeface="Century Schoolbook" panose="02040604050505020304"/>
              <a:cs typeface="Century Schoolbook" panose="02040604050505020304"/>
              <a:sym typeface="Century Schoolbook" panose="020406040505050203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1">
                <a:latin typeface="Century Schoolbook" panose="02040604050505020304"/>
                <a:ea typeface="Century Schoolbook" panose="02040604050505020304"/>
                <a:cs typeface="Century Schoolbook" panose="02040604050505020304"/>
                <a:sym typeface="Century Schoolbook" panose="02040604050505020304"/>
              </a:rPr>
              <a:t>Jak słodki uśmiech na ustach dziewczęcych.</a:t>
            </a:r>
            <a:endParaRPr sz="1000" b="1" i="1">
              <a:latin typeface="Century Schoolbook" panose="02040604050505020304"/>
              <a:ea typeface="Century Schoolbook" panose="02040604050505020304"/>
              <a:cs typeface="Century Schoolbook" panose="02040604050505020304"/>
              <a:sym typeface="Century Schoolbook" panose="020406040505050203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1">
                <a:latin typeface="Century Schoolbook" panose="02040604050505020304"/>
                <a:ea typeface="Century Schoolbook" panose="02040604050505020304"/>
                <a:cs typeface="Century Schoolbook" panose="02040604050505020304"/>
                <a:sym typeface="Century Schoolbook" panose="02040604050505020304"/>
              </a:rPr>
              <a:t>W babiego lata welony spowita</a:t>
            </a:r>
            <a:endParaRPr sz="1000" b="1" i="1">
              <a:latin typeface="Century Schoolbook" panose="02040604050505020304"/>
              <a:ea typeface="Century Schoolbook" panose="02040604050505020304"/>
              <a:cs typeface="Century Schoolbook" panose="02040604050505020304"/>
              <a:sym typeface="Century Schoolbook" panose="020406040505050203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1">
                <a:latin typeface="Century Schoolbook" panose="02040604050505020304"/>
                <a:ea typeface="Century Schoolbook" panose="02040604050505020304"/>
                <a:cs typeface="Century Schoolbook" panose="02040604050505020304"/>
                <a:sym typeface="Century Schoolbook" panose="02040604050505020304"/>
              </a:rPr>
              <a:t>Znów zbóż szmaragdem stroisz się od nowa,</a:t>
            </a:r>
            <a:endParaRPr sz="1000" b="1" i="1">
              <a:latin typeface="Century Schoolbook" panose="02040604050505020304"/>
              <a:ea typeface="Century Schoolbook" panose="02040604050505020304"/>
              <a:cs typeface="Century Schoolbook" panose="02040604050505020304"/>
              <a:sym typeface="Century Schoolbook" panose="020406040505050203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1">
                <a:latin typeface="Century Schoolbook" panose="02040604050505020304"/>
                <a:ea typeface="Century Schoolbook" panose="02040604050505020304"/>
                <a:cs typeface="Century Schoolbook" panose="02040604050505020304"/>
                <a:sym typeface="Century Schoolbook" panose="02040604050505020304"/>
              </a:rPr>
              <a:t>Więc i ptak każdy, co stąd odlatuje,</a:t>
            </a:r>
            <a:endParaRPr sz="1000" b="1" i="1">
              <a:latin typeface="Century Schoolbook" panose="02040604050505020304"/>
              <a:ea typeface="Century Schoolbook" panose="02040604050505020304"/>
              <a:cs typeface="Century Schoolbook" panose="02040604050505020304"/>
              <a:sym typeface="Century Schoolbook" panose="020406040505050203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1">
                <a:latin typeface="Century Schoolbook" panose="02040604050505020304"/>
                <a:ea typeface="Century Schoolbook" panose="02040604050505020304"/>
                <a:cs typeface="Century Schoolbook" panose="02040604050505020304"/>
                <a:sym typeface="Century Schoolbook" panose="02040604050505020304"/>
              </a:rPr>
              <a:t>Woła z tęsknotą: „Warmijo, bądź zdrowa!"</a:t>
            </a:r>
            <a:br>
              <a:rPr lang="en-US" sz="1000" b="1" i="1">
                <a:latin typeface="Century Schoolbook" panose="02040604050505020304"/>
                <a:ea typeface="Century Schoolbook" panose="02040604050505020304"/>
                <a:cs typeface="Century Schoolbook" panose="02040604050505020304"/>
                <a:sym typeface="Century Schoolbook" panose="02040604050505020304"/>
              </a:rPr>
            </a:br>
            <a:r>
              <a:rPr lang="en-US" sz="1000" b="1" i="1">
                <a:latin typeface="Century Schoolbook" panose="02040604050505020304"/>
                <a:ea typeface="Century Schoolbook" panose="02040604050505020304"/>
                <a:cs typeface="Century Schoolbook" panose="02040604050505020304"/>
                <a:sym typeface="Century Schoolbook" panose="02040604050505020304"/>
              </a:rPr>
              <a:t> O Warmio moja! O ziemio kochana, </a:t>
            </a:r>
            <a:endParaRPr sz="1000" b="1" i="1">
              <a:latin typeface="Century Schoolbook" panose="02040604050505020304"/>
              <a:ea typeface="Century Schoolbook" panose="02040604050505020304"/>
              <a:cs typeface="Century Schoolbook" panose="02040604050505020304"/>
              <a:sym typeface="Century Schoolbook" panose="020406040505050203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1">
                <a:latin typeface="Century Schoolbook" panose="02040604050505020304"/>
                <a:ea typeface="Century Schoolbook" panose="02040604050505020304"/>
                <a:cs typeface="Century Schoolbook" panose="02040604050505020304"/>
                <a:sym typeface="Century Schoolbook" panose="02040604050505020304"/>
              </a:rPr>
              <a:t>Pracą i łzami, i krwią poświęcona, </a:t>
            </a:r>
            <a:endParaRPr sz="1000" b="1" i="1">
              <a:latin typeface="Century Schoolbook" panose="02040604050505020304"/>
              <a:ea typeface="Century Schoolbook" panose="02040604050505020304"/>
              <a:cs typeface="Century Schoolbook" panose="02040604050505020304"/>
              <a:sym typeface="Century Schoolbook" panose="020406040505050203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1">
                <a:latin typeface="Century Schoolbook" panose="02040604050505020304"/>
                <a:ea typeface="Century Schoolbook" panose="02040604050505020304"/>
                <a:cs typeface="Century Schoolbook" panose="02040604050505020304"/>
                <a:sym typeface="Century Schoolbook" panose="02040604050505020304"/>
              </a:rPr>
              <a:t>Ojców i matek trudem przeorana,</a:t>
            </a:r>
            <a:endParaRPr sz="1000" b="1" i="1">
              <a:latin typeface="Century Schoolbook" panose="02040604050505020304"/>
              <a:ea typeface="Century Schoolbook" panose="02040604050505020304"/>
              <a:cs typeface="Century Schoolbook" panose="02040604050505020304"/>
              <a:sym typeface="Century Schoolbook" panose="020406040505050203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1">
                <a:latin typeface="Century Schoolbook" panose="02040604050505020304"/>
                <a:ea typeface="Century Schoolbook" panose="02040604050505020304"/>
                <a:cs typeface="Century Schoolbook" panose="02040604050505020304"/>
                <a:sym typeface="Century Schoolbook" panose="02040604050505020304"/>
              </a:rPr>
              <a:t>Ziemio rodzinna, bądź błogosławiona!</a:t>
            </a:r>
            <a:endParaRPr sz="1000" b="1" i="1">
              <a:latin typeface="Century Schoolbook" panose="02040604050505020304"/>
              <a:ea typeface="Century Schoolbook" panose="02040604050505020304"/>
              <a:cs typeface="Century Schoolbook" panose="02040604050505020304"/>
              <a:sym typeface="Century Schoolbook" panose="02040604050505020304"/>
            </a:endParaRPr>
          </a:p>
        </p:txBody>
      </p:sp>
      <p:sp>
        <p:nvSpPr>
          <p:cNvPr id="159" name="Google Shape;159;p27"/>
          <p:cNvSpPr txBox="1"/>
          <p:nvPr/>
        </p:nvSpPr>
        <p:spPr>
          <a:xfrm>
            <a:off x="338650" y="1360150"/>
            <a:ext cx="2624700" cy="2106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42888" dist="209550" dir="7920000" algn="bl" rotWithShape="0">
              <a:srgbClr val="000000">
                <a:alpha val="78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1100" b="1" i="1">
                <a:solidFill>
                  <a:schemeClr val="dk1"/>
                </a:solidFill>
                <a:highlight>
                  <a:srgbClr val="FFFFFF"/>
                </a:highlight>
              </a:rPr>
              <a:t>Maria </a:t>
            </a:r>
            <a:r>
              <a:rPr lang="en-US" sz="1100" b="1" i="1">
                <a:solidFill>
                  <a:schemeClr val="dk1"/>
                </a:solidFill>
                <a:highlight>
                  <a:srgbClr val="FFFFFF"/>
                </a:highlight>
              </a:rPr>
              <a:t>Zientara </a:t>
            </a:r>
            <a:r>
              <a:rPr lang="en-US" sz="1100" b="1" i="1">
                <a:solidFill>
                  <a:schemeClr val="dk1"/>
                </a:solidFill>
                <a:highlight>
                  <a:srgbClr val="FFFFFF"/>
                </a:highlight>
              </a:rPr>
              <a:t>Malewska </a:t>
            </a:r>
            <a:r>
              <a:rPr lang="en-US" sz="1100" b="1" i="1">
                <a:solidFill>
                  <a:schemeClr val="dk1"/>
                </a:solidFill>
              </a:rPr>
              <a:t>(1894-1984) była </a:t>
            </a:r>
            <a:r>
              <a:rPr lang="en-US" sz="1100" b="1" i="1">
                <a:solidFill>
                  <a:schemeClr val="dk1"/>
                </a:solidFill>
              </a:rPr>
              <a:t>warmińską </a:t>
            </a:r>
            <a:r>
              <a:rPr lang="en-US" sz="1100" b="1" i="1">
                <a:solidFill>
                  <a:schemeClr val="dk1"/>
                </a:solidFill>
              </a:rPr>
              <a:t>poetka, d</a:t>
            </a:r>
            <a:r>
              <a:rPr lang="en-US" sz="1100" b="1" i="1">
                <a:solidFill>
                  <a:schemeClr val="dk1"/>
                </a:solidFill>
              </a:rPr>
              <a:t>ziałaczką Towarzystwa Kobiet Polskich na Warmii i Związku Towarzystw Młodzieży w Prusach Wschodnich. </a:t>
            </a:r>
            <a:endParaRPr sz="1100" b="1" i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100" b="1" i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1100" b="1" i="1">
                <a:solidFill>
                  <a:schemeClr val="dk1"/>
                </a:solidFill>
              </a:rPr>
              <a:t>Na budynku, który był jej domem znajduje się tablica upamiętniająca ten fakt (</a:t>
            </a:r>
            <a:r>
              <a:rPr lang="en-US" sz="1100" b="1" i="1">
                <a:solidFill>
                  <a:schemeClr val="dk1"/>
                </a:solidFill>
                <a:highlight>
                  <a:srgbClr val="FFFFFF"/>
                </a:highlight>
              </a:rPr>
              <a:t>ul. Zientary – Malewskiej 3 w Olsztynie).</a:t>
            </a:r>
            <a:endParaRPr sz="1100" b="1" i="1">
              <a:solidFill>
                <a:schemeClr val="dk1"/>
              </a:solidFill>
            </a:endParaRPr>
          </a:p>
        </p:txBody>
      </p:sp>
      <p:sp>
        <p:nvSpPr>
          <p:cNvPr id="160" name="Google Shape;160;p27"/>
          <p:cNvSpPr txBox="1"/>
          <p:nvPr/>
        </p:nvSpPr>
        <p:spPr>
          <a:xfrm>
            <a:off x="3062725" y="679375"/>
            <a:ext cx="2483700" cy="400200"/>
          </a:xfrm>
          <a:prstGeom prst="rect">
            <a:avLst/>
          </a:prstGeom>
          <a:noFill/>
          <a:ln>
            <a:noFill/>
          </a:ln>
          <a:effectLst>
            <a:outerShdw blurRad="85725" dist="10477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i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 txBox="1"/>
          <p:nvPr>
            <p:ph type="title"/>
          </p:nvPr>
        </p:nvSpPr>
        <p:spPr>
          <a:xfrm>
            <a:off x="357300" y="106525"/>
            <a:ext cx="8520600" cy="643500"/>
          </a:xfrm>
          <a:prstGeom prst="rect">
            <a:avLst/>
          </a:prstGeom>
          <a:effectLst>
            <a:outerShdw dist="47625" dir="804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ct val="38000"/>
              <a:buNone/>
            </a:pPr>
            <a:r>
              <a:rPr lang="en-US" sz="2630" b="1">
                <a:latin typeface="Caveat"/>
                <a:ea typeface="Caveat"/>
                <a:cs typeface="Caveat"/>
                <a:sym typeface="Caveat"/>
              </a:rPr>
              <a:t>Pomnik </a:t>
            </a:r>
            <a:r>
              <a:rPr lang="en-US" sz="2630" b="1">
                <a:latin typeface="Caveat"/>
                <a:ea typeface="Caveat"/>
                <a:cs typeface="Caveat"/>
                <a:sym typeface="Caveat"/>
              </a:rPr>
              <a:t>Bohaterów</a:t>
            </a:r>
            <a:r>
              <a:rPr lang="en-US" sz="2630" b="1">
                <a:latin typeface="Caveat"/>
                <a:ea typeface="Caveat"/>
                <a:cs typeface="Caveat"/>
                <a:sym typeface="Caveat"/>
              </a:rPr>
              <a:t> Walk o Wyzwolenie </a:t>
            </a:r>
            <a:r>
              <a:rPr lang="en-US" sz="2630" b="1">
                <a:latin typeface="Caveat"/>
                <a:ea typeface="Caveat"/>
                <a:cs typeface="Caveat"/>
                <a:sym typeface="Caveat"/>
              </a:rPr>
              <a:t>Narodowe</a:t>
            </a:r>
            <a:r>
              <a:rPr lang="en-US" sz="2630" b="1">
                <a:latin typeface="Caveat"/>
                <a:ea typeface="Caveat"/>
                <a:cs typeface="Caveat"/>
                <a:sym typeface="Caveat"/>
              </a:rPr>
              <a:t> i Społeczne Warmii i Mazur</a:t>
            </a:r>
            <a:endParaRPr sz="2630" b="1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66" name="Google Shape;166;p28"/>
          <p:cNvSpPr txBox="1"/>
          <p:nvPr>
            <p:ph type="body" idx="1"/>
          </p:nvPr>
        </p:nvSpPr>
        <p:spPr>
          <a:xfrm>
            <a:off x="4284000" y="1659700"/>
            <a:ext cx="4593900" cy="2090100"/>
          </a:xfrm>
          <a:prstGeom prst="rect">
            <a:avLst/>
          </a:prstGeom>
          <a:solidFill>
            <a:schemeClr val="lt1"/>
          </a:solidFill>
          <a:effectLst>
            <a:outerShdw blurRad="57150" dist="219075" dir="7680000" algn="bl" rotWithShape="0">
              <a:srgbClr val="000000">
                <a:alpha val="67000"/>
              </a:srgbClr>
            </a:outerShdw>
          </a:effectLst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1100" b="1">
                <a:solidFill>
                  <a:schemeClr val="dk1"/>
                </a:solidFill>
              </a:rPr>
              <a:t>Pomnik poświęcony Bohaterom Walk o Wyzwolenie Narodowe i Społeczne Warmii i Mazur stoi w Parku Jakubowym w Olsztynie. Pomnik odsłonięto 27 sierpnia 1972 roku, w 50. rocznicę powstania Związku Polaków w Niemczech.</a:t>
            </a:r>
            <a:endParaRPr sz="1100" b="1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1100" b="1" i="1">
                <a:solidFill>
                  <a:schemeClr val="dk1"/>
                </a:solidFill>
              </a:rPr>
              <a:t>“Miłość wzajemna może tylko świat od zagłady wybawić. Kochajmy się jak bracia i wspierajmy wzajemnie. Nie traćmy wiary w nasze siły i lepszą przychylność dla nas”.</a:t>
            </a:r>
            <a:endParaRPr sz="1100" b="1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1100" b="1">
                <a:solidFill>
                  <a:schemeClr val="dk1"/>
                </a:solidFill>
              </a:rPr>
              <a:t>Tak brzmiała odezwa w polskiej gazecie „Dziennik Berliński” Związku Polaków w Niemczech.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167" name="Google Shape;167;p28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34600" y="1050950"/>
            <a:ext cx="3506150" cy="3737549"/>
          </a:xfrm>
          <a:prstGeom prst="rect">
            <a:avLst/>
          </a:prstGeom>
          <a:noFill/>
          <a:ln>
            <a:noFill/>
          </a:ln>
          <a:effectLst>
            <a:outerShdw blurRad="128588" dist="161925" dir="7560000" algn="bl" rotWithShape="0">
              <a:srgbClr val="000000">
                <a:alpha val="62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9"/>
          <p:cNvSpPr txBox="1"/>
          <p:nvPr>
            <p:ph type="title"/>
          </p:nvPr>
        </p:nvSpPr>
        <p:spPr>
          <a:xfrm>
            <a:off x="0" y="148275"/>
            <a:ext cx="9144000" cy="594600"/>
          </a:xfrm>
          <a:prstGeom prst="rect">
            <a:avLst/>
          </a:prstGeom>
          <a:effectLst>
            <a:outerShdw dist="38100" dir="9240000" algn="bl" rotWithShape="0">
              <a:schemeClr val="lt1">
                <a:alpha val="97000"/>
              </a:schemeClr>
            </a:outerShdw>
          </a:effectLst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1000"/>
              <a:buFont typeface="Arial" panose="020B0604020202020204"/>
              <a:buNone/>
            </a:pPr>
            <a:r>
              <a:rPr lang="en-US" sz="2665" b="1" i="1">
                <a:latin typeface="Caveat"/>
                <a:ea typeface="Caveat"/>
                <a:cs typeface="Caveat"/>
                <a:sym typeface="Caveat"/>
              </a:rPr>
              <a:t>K</a:t>
            </a:r>
            <a:r>
              <a:rPr lang="en-US" sz="2665" b="1" i="1">
                <a:latin typeface="Caveat"/>
                <a:ea typeface="Caveat"/>
                <a:cs typeface="Caveat"/>
                <a:sym typeface="Caveat"/>
              </a:rPr>
              <a:t>amień upamiętniający 40. rocznicę powrotu Warmii i Mazur do Macierzy</a:t>
            </a:r>
            <a:endParaRPr sz="2665" b="1" i="1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</a:p>
        </p:txBody>
      </p:sp>
      <p:pic>
        <p:nvPicPr>
          <p:cNvPr id="173" name="Google Shape;173;p2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2029425" y="942150"/>
            <a:ext cx="4812077" cy="3573448"/>
          </a:xfrm>
          <a:prstGeom prst="rect">
            <a:avLst/>
          </a:prstGeom>
          <a:noFill/>
          <a:ln>
            <a:noFill/>
          </a:ln>
          <a:effectLst>
            <a:outerShdw blurRad="128588" dist="447675" dir="7380000" algn="bl" rotWithShape="0">
              <a:srgbClr val="000000">
                <a:alpha val="78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0"/>
          <p:cNvSpPr txBox="1"/>
          <p:nvPr>
            <p:ph type="title"/>
          </p:nvPr>
        </p:nvSpPr>
        <p:spPr>
          <a:xfrm>
            <a:off x="311700" y="73400"/>
            <a:ext cx="8520600" cy="572700"/>
          </a:xfrm>
          <a:prstGeom prst="rect">
            <a:avLst/>
          </a:prstGeom>
          <a:effectLst>
            <a:outerShdw dist="57150" dir="804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 panose="020B0604020202020204"/>
              <a:buNone/>
            </a:pPr>
            <a:r>
              <a:rPr lang="en-US" sz="3160" b="1">
                <a:latin typeface="Caveat"/>
                <a:ea typeface="Caveat"/>
                <a:cs typeface="Caveat"/>
                <a:sym typeface="Caveat"/>
              </a:rPr>
              <a:t>Pomnik Wolności Ojczyzny</a:t>
            </a:r>
            <a:endParaRPr sz="3160" b="1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990"/>
              <a:buFont typeface="Arial" panose="020B0604020202020204"/>
              <a:buNone/>
            </a:pPr>
            <a:endParaRPr sz="2160" b="1" i="1"/>
          </a:p>
        </p:txBody>
      </p:sp>
      <p:sp>
        <p:nvSpPr>
          <p:cNvPr id="179" name="Google Shape;179;p30"/>
          <p:cNvSpPr txBox="1"/>
          <p:nvPr>
            <p:ph type="body" idx="1"/>
          </p:nvPr>
        </p:nvSpPr>
        <p:spPr>
          <a:xfrm>
            <a:off x="790575" y="1506225"/>
            <a:ext cx="3411900" cy="1836900"/>
          </a:xfrm>
          <a:prstGeom prst="rect">
            <a:avLst/>
          </a:prstGeom>
          <a:solidFill>
            <a:schemeClr val="lt1"/>
          </a:solidFill>
          <a:effectLst>
            <a:outerShdw blurRad="142875" dist="276225" dir="7920000" algn="bl" rotWithShape="0">
              <a:srgbClr val="000000">
                <a:alpha val="56000"/>
              </a:srgbClr>
            </a:outerShdw>
          </a:effectLst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1">
                <a:solidFill>
                  <a:schemeClr val="dk1"/>
                </a:solidFill>
                <a:highlight>
                  <a:srgbClr val="FFFFFF"/>
                </a:highlight>
              </a:rPr>
              <a:t>Pomnik Wolności Ojczyzny odsłonięto w 2003 r. </a:t>
            </a:r>
            <a:endParaRPr sz="1500" b="1" i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500" b="1" i="1">
                <a:solidFill>
                  <a:schemeClr val="dk1"/>
                </a:solidFill>
                <a:highlight>
                  <a:srgbClr val="FFFFFF"/>
                </a:highlight>
              </a:rPr>
              <a:t>Upamiętnia wszystkich tych, którzy poświęcili życie lub zdrowie dla idei wolnej i niepodległej Polski.</a:t>
            </a:r>
            <a:endParaRPr sz="1500" b="1" i="1">
              <a:solidFill>
                <a:schemeClr val="dk1"/>
              </a:solidFill>
            </a:endParaRPr>
          </a:p>
        </p:txBody>
      </p:sp>
      <p:pic>
        <p:nvPicPr>
          <p:cNvPr id="180" name="Google Shape;180;p30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5272425" y="773450"/>
            <a:ext cx="3261201" cy="4138849"/>
          </a:xfrm>
          <a:prstGeom prst="rect">
            <a:avLst/>
          </a:prstGeom>
          <a:noFill/>
          <a:ln>
            <a:noFill/>
          </a:ln>
          <a:effectLst>
            <a:outerShdw blurRad="185738" dist="266700" dir="774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1"/>
          <p:cNvSpPr txBox="1"/>
          <p:nvPr/>
        </p:nvSpPr>
        <p:spPr>
          <a:xfrm>
            <a:off x="990500" y="318375"/>
            <a:ext cx="7245000" cy="43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1">
                <a:latin typeface="EB Garamond"/>
                <a:ea typeface="EB Garamond"/>
                <a:cs typeface="EB Garamond"/>
                <a:sym typeface="EB Garamond"/>
              </a:rPr>
              <a:t>Źródła</a:t>
            </a:r>
            <a:r>
              <a:rPr lang="en-US" sz="1100" b="1" i="1">
                <a:latin typeface="EB Garamond"/>
                <a:ea typeface="EB Garamond"/>
                <a:cs typeface="EB Garamond"/>
                <a:sym typeface="EB Garamond"/>
              </a:rPr>
              <a:t>: </a:t>
            </a:r>
            <a:endParaRPr sz="1100" b="1" i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i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1" u="sng">
                <a:solidFill>
                  <a:schemeClr val="hlink"/>
                </a:solidFill>
                <a:latin typeface="EB Garamond"/>
                <a:ea typeface="EB Garamond"/>
                <a:cs typeface="EB Garamond"/>
                <a:sym typeface="EB Garamond"/>
                <a:hlinkClick r:id="rId2"/>
              </a:rPr>
              <a:t>http://leksykonkultury.ceik.eu/index.php/Maria_Zientara-Malewska</a:t>
            </a:r>
            <a:endParaRPr sz="1100" b="1" i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i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1" u="sng">
                <a:solidFill>
                  <a:schemeClr val="hlink"/>
                </a:solidFill>
                <a:latin typeface="EB Garamond"/>
                <a:ea typeface="EB Garamond"/>
                <a:cs typeface="EB Garamond"/>
                <a:sym typeface="EB Garamond"/>
                <a:hlinkClick r:id="rId3"/>
              </a:rPr>
              <a:t>https://pl.wikipedia.org/wiki/Hymn_Polski</a:t>
            </a:r>
            <a:r>
              <a:rPr lang="en-US" sz="1100" b="1" i="1">
                <a:latin typeface="EB Garamond"/>
                <a:ea typeface="EB Garamond"/>
                <a:cs typeface="EB Garamond"/>
                <a:sym typeface="EB Garamond"/>
              </a:rPr>
              <a:t> </a:t>
            </a:r>
            <a:endParaRPr sz="1100" b="1" i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i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1" u="sng">
                <a:solidFill>
                  <a:schemeClr val="hlink"/>
                </a:solidFill>
                <a:latin typeface="EB Garamond"/>
                <a:ea typeface="EB Garamond"/>
                <a:cs typeface="EB Garamond"/>
                <a:sym typeface="EB Garamond"/>
                <a:hlinkClick r:id="rId4"/>
              </a:rPr>
              <a:t>https://pl.wikipedia.org/wiki/Brama_G%C3%B3rna_w_Olsztynie</a:t>
            </a:r>
            <a:r>
              <a:rPr lang="en-US" sz="1100" b="1" i="1">
                <a:latin typeface="EB Garamond"/>
                <a:ea typeface="EB Garamond"/>
                <a:cs typeface="EB Garamond"/>
                <a:sym typeface="EB Garamond"/>
              </a:rPr>
              <a:t> </a:t>
            </a:r>
            <a:endParaRPr sz="1100" b="1" i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i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1" u="sng">
                <a:solidFill>
                  <a:schemeClr val="hlink"/>
                </a:solidFill>
                <a:latin typeface="EB Garamond"/>
                <a:ea typeface="EB Garamond"/>
                <a:cs typeface="EB Garamond"/>
                <a:sym typeface="EB Garamond"/>
                <a:hlinkClick r:id="rId5"/>
              </a:rPr>
              <a:t>https://pl.wikipedia.org/wiki/Wojciech_K%C4%99trzy%C5%84ski</a:t>
            </a:r>
            <a:r>
              <a:rPr lang="en-US" sz="1100" b="1" i="1">
                <a:latin typeface="EB Garamond"/>
                <a:ea typeface="EB Garamond"/>
                <a:cs typeface="EB Garamond"/>
                <a:sym typeface="EB Garamond"/>
              </a:rPr>
              <a:t> </a:t>
            </a:r>
            <a:endParaRPr sz="1100" b="1" i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i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1" u="sng">
                <a:solidFill>
                  <a:schemeClr val="hlink"/>
                </a:solidFill>
                <a:latin typeface="EB Garamond"/>
                <a:ea typeface="EB Garamond"/>
                <a:cs typeface="EB Garamond"/>
                <a:sym typeface="EB Garamond"/>
                <a:hlinkClick r:id="rId6"/>
              </a:rPr>
              <a:t>https://www.radiomaryja.pl/informacje/premier-zlozyl-kwiaty-pod-pomnikiem-wolnosci-ojczyzny-w-olsztynie/</a:t>
            </a:r>
            <a:r>
              <a:rPr lang="en-US" sz="1100" b="1" i="1">
                <a:latin typeface="EB Garamond"/>
                <a:ea typeface="EB Garamond"/>
                <a:cs typeface="EB Garamond"/>
                <a:sym typeface="EB Garamond"/>
              </a:rPr>
              <a:t> </a:t>
            </a:r>
            <a:endParaRPr sz="1100" b="1" i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i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i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1" u="sng">
                <a:solidFill>
                  <a:schemeClr val="hlink"/>
                </a:solidFill>
                <a:latin typeface="EB Garamond"/>
                <a:ea typeface="EB Garamond"/>
                <a:cs typeface="EB Garamond"/>
                <a:sym typeface="EB Garamond"/>
                <a:hlinkClick r:id="rId7"/>
              </a:rPr>
              <a:t>https://pl.wikipedia.org/wiki/Miko%C5%82aj_Kopernik</a:t>
            </a:r>
            <a:r>
              <a:rPr lang="en-US" sz="1100" b="1" i="1">
                <a:latin typeface="EB Garamond"/>
                <a:ea typeface="EB Garamond"/>
                <a:cs typeface="EB Garamond"/>
                <a:sym typeface="EB Garamond"/>
              </a:rPr>
              <a:t> </a:t>
            </a:r>
            <a:endParaRPr sz="1100" b="1" i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i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1" u="sng">
                <a:solidFill>
                  <a:schemeClr val="hlink"/>
                </a:solidFill>
                <a:latin typeface="EB Garamond"/>
                <a:ea typeface="EB Garamond"/>
                <a:cs typeface="EB Garamond"/>
                <a:sym typeface="EB Garamond"/>
                <a:hlinkClick r:id="rId8"/>
              </a:rPr>
              <a:t>https://pl.wikipedia.org/wiki/Kolumna_Or%C5%82a_Bia%C5%82ego_w_Olsztynie</a:t>
            </a:r>
            <a:r>
              <a:rPr lang="en-US" sz="1100" b="1" i="1">
                <a:latin typeface="EB Garamond"/>
                <a:ea typeface="EB Garamond"/>
                <a:cs typeface="EB Garamond"/>
                <a:sym typeface="EB Garamond"/>
              </a:rPr>
              <a:t> </a:t>
            </a:r>
            <a:endParaRPr sz="1100" b="1" i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i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1" u="sng">
                <a:solidFill>
                  <a:schemeClr val="hlink"/>
                </a:solidFill>
                <a:latin typeface="EB Garamond"/>
                <a:ea typeface="EB Garamond"/>
                <a:cs typeface="EB Garamond"/>
                <a:sym typeface="EB Garamond"/>
                <a:hlinkClick r:id="rId9"/>
              </a:rPr>
              <a:t>http://encyklopedia.warmia.mazury.pl/index.php/Konsulat_RP_w_Olsztynie</a:t>
            </a:r>
            <a:r>
              <a:rPr lang="en-US" sz="1100" b="1" i="1">
                <a:latin typeface="EB Garamond"/>
                <a:ea typeface="EB Garamond"/>
                <a:cs typeface="EB Garamond"/>
                <a:sym typeface="EB Garamond"/>
              </a:rPr>
              <a:t> </a:t>
            </a:r>
            <a:endParaRPr sz="1100" b="1" i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i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1" u="sng">
                <a:solidFill>
                  <a:schemeClr val="hlink"/>
                </a:solidFill>
                <a:latin typeface="EB Garamond"/>
                <a:ea typeface="EB Garamond"/>
                <a:cs typeface="EB Garamond"/>
                <a:sym typeface="EB Garamond"/>
                <a:hlinkClick r:id="rId10"/>
              </a:rPr>
              <a:t>https://visit.olsztyn.eu/place/474/dom-polski</a:t>
            </a:r>
            <a:r>
              <a:rPr lang="en-US" sz="1100" b="1" i="1">
                <a:latin typeface="EB Garamond"/>
                <a:ea typeface="EB Garamond"/>
                <a:cs typeface="EB Garamond"/>
                <a:sym typeface="EB Garamond"/>
              </a:rPr>
              <a:t> </a:t>
            </a:r>
            <a:endParaRPr sz="1100" b="1" i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i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1">
                <a:latin typeface="EB Garamond"/>
                <a:ea typeface="EB Garamond"/>
                <a:cs typeface="EB Garamond"/>
                <a:sym typeface="EB Garamond"/>
              </a:rPr>
              <a:t>Zdjęcia: zasoby własne </a:t>
            </a:r>
            <a:endParaRPr sz="1100" b="1" i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i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1">
                <a:latin typeface="EB Garamond"/>
                <a:ea typeface="EB Garamond"/>
                <a:cs typeface="EB Garamond"/>
                <a:sym typeface="EB Garamond"/>
              </a:rPr>
              <a:t>Autorzy: Słuchacze </a:t>
            </a:r>
            <a:r>
              <a:rPr lang="en-US" sz="1100" b="1" i="1">
                <a:latin typeface="EB Garamond"/>
                <a:ea typeface="EB Garamond"/>
                <a:cs typeface="EB Garamond"/>
                <a:sym typeface="EB Garamond"/>
              </a:rPr>
              <a:t>Kierunku</a:t>
            </a:r>
            <a:r>
              <a:rPr lang="en-US" sz="1100" b="1" i="1">
                <a:latin typeface="EB Garamond"/>
                <a:ea typeface="EB Garamond"/>
                <a:cs typeface="EB Garamond"/>
                <a:sym typeface="EB Garamond"/>
              </a:rPr>
              <a:t> Terapeuta </a:t>
            </a:r>
            <a:r>
              <a:rPr lang="en-US" sz="1100" b="1" i="1">
                <a:latin typeface="EB Garamond"/>
                <a:ea typeface="EB Garamond"/>
                <a:cs typeface="EB Garamond"/>
                <a:sym typeface="EB Garamond"/>
              </a:rPr>
              <a:t>Zajęciowy</a:t>
            </a:r>
            <a:r>
              <a:rPr lang="en-US" sz="1100" b="1" i="1">
                <a:latin typeface="EB Garamond"/>
                <a:ea typeface="EB Garamond"/>
                <a:cs typeface="EB Garamond"/>
                <a:sym typeface="EB Garamond"/>
              </a:rPr>
              <a:t> semestr 3</a:t>
            </a:r>
            <a:endParaRPr sz="1100" b="1" i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ctrTitle"/>
          </p:nvPr>
        </p:nvSpPr>
        <p:spPr>
          <a:xfrm>
            <a:off x="0" y="141225"/>
            <a:ext cx="9144000" cy="808500"/>
          </a:xfrm>
          <a:prstGeom prst="rect">
            <a:avLst/>
          </a:prstGeom>
          <a:effectLst>
            <a:outerShdw dist="57150" dir="7380000" algn="bl" rotWithShape="0">
              <a:schemeClr val="lt1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4780">
                <a:latin typeface="Caveat"/>
                <a:ea typeface="Caveat"/>
                <a:cs typeface="Caveat"/>
                <a:sym typeface="Caveat"/>
              </a:rPr>
              <a:t>Założenie Olsztyna</a:t>
            </a:r>
            <a:endParaRPr sz="478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60" name="Google Shape;60;p14"/>
          <p:cNvSpPr txBox="1"/>
          <p:nvPr>
            <p:ph type="subTitle" idx="1"/>
          </p:nvPr>
        </p:nvSpPr>
        <p:spPr>
          <a:xfrm>
            <a:off x="1082125" y="1030175"/>
            <a:ext cx="7383000" cy="382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85725" dist="200025" dir="7380000" algn="bl" rotWithShape="0">
              <a:srgbClr val="000000">
                <a:alpha val="9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1500" b="1" i="1">
                <a:solidFill>
                  <a:schemeClr val="dk1"/>
                </a:solidFill>
              </a:rPr>
              <a:t>Miasto zostało założone w 1353 roku na prawie chełmińskim przez kapitułę warmińską; zasadźcą był Jan z Łajs. Olsztyn był wówczas centrum komornictwa warmińskiego .</a:t>
            </a:r>
            <a:endParaRPr sz="1500" b="1" i="1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1500" b="1" i="1">
                <a:solidFill>
                  <a:schemeClr val="dk1"/>
                </a:solidFill>
              </a:rPr>
              <a:t>Niemiecka nazwa miasta Allenstein („gród nad Łyną”).</a:t>
            </a:r>
            <a:endParaRPr sz="1500" b="1" i="1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1500" b="1" i="1">
                <a:solidFill>
                  <a:schemeClr val="dk1"/>
                </a:solidFill>
              </a:rPr>
              <a:t>Po bitwie pod Grunwaldem miasto samo otworzyło swoje bramy wojskom Władysława Jagiełły. W okresie wojny trzynastoletniej miasto było okupowane przez Krzyżaków</a:t>
            </a:r>
            <a:r>
              <a:rPr lang="en-US" sz="1500" b="1" i="1">
                <a:solidFill>
                  <a:schemeClr val="dk1"/>
                </a:solidFill>
              </a:rPr>
              <a:t>(1455-1461)</a:t>
            </a:r>
            <a:r>
              <a:rPr lang="en-US" sz="1500" b="1" i="1">
                <a:solidFill>
                  <a:schemeClr val="dk1"/>
                </a:solidFill>
              </a:rPr>
              <a:t>. </a:t>
            </a:r>
            <a:endParaRPr sz="1500" b="1" i="1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1500" b="1" i="1">
                <a:solidFill>
                  <a:schemeClr val="dk1"/>
                </a:solidFill>
              </a:rPr>
              <a:t>Po drugim pokoju toruńskim (1466) cała Warmia z Olsztynem znalazła się         w granicach Rzeczypospolitej.</a:t>
            </a:r>
            <a:endParaRPr sz="1500" b="1" i="1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95000"/>
              </a:lnSpc>
              <a:spcBef>
                <a:spcPts val="900"/>
              </a:spcBef>
              <a:spcAft>
                <a:spcPts val="90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1500" b="1" i="1">
                <a:solidFill>
                  <a:schemeClr val="dk1"/>
                </a:solidFill>
              </a:rPr>
              <a:t>Na przestrzeni wieków  miasto przechodziło z rąk do rąk.</a:t>
            </a:r>
            <a:endParaRPr sz="3400" b="1" i="1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type="title"/>
          </p:nvPr>
        </p:nvSpPr>
        <p:spPr>
          <a:xfrm>
            <a:off x="0" y="0"/>
            <a:ext cx="9144000" cy="614400"/>
          </a:xfrm>
          <a:prstGeom prst="rect">
            <a:avLst/>
          </a:prstGeom>
          <a:effectLst>
            <a:outerShdw dist="57150" dir="774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100" b="1" i="1"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US" sz="3100" b="1" i="1">
                <a:latin typeface="Caveat"/>
                <a:ea typeface="Caveat"/>
                <a:cs typeface="Caveat"/>
                <a:sym typeface="Caveat"/>
              </a:rPr>
              <a:t>Zamek Kapituły Warmińskiej</a:t>
            </a:r>
            <a:endParaRPr sz="3100" b="1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66" name="Google Shape;66;p15"/>
          <p:cNvSpPr txBox="1"/>
          <p:nvPr/>
        </p:nvSpPr>
        <p:spPr>
          <a:xfrm rot="10800000" flipH="1">
            <a:off x="4336950" y="-21862150"/>
            <a:ext cx="470100" cy="226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050" b="1">
              <a:solidFill>
                <a:srgbClr val="202122"/>
              </a:solidFill>
              <a:highlight>
                <a:srgbClr val="FFFFFF"/>
              </a:highlight>
            </a:endParaRPr>
          </a:p>
        </p:txBody>
      </p:sp>
      <p:sp>
        <p:nvSpPr>
          <p:cNvPr id="67" name="Google Shape;67;p15"/>
          <p:cNvSpPr txBox="1"/>
          <p:nvPr/>
        </p:nvSpPr>
        <p:spPr>
          <a:xfrm>
            <a:off x="3162500" y="825450"/>
            <a:ext cx="2776500" cy="3324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57163" dist="238125" dir="9600000" algn="bl" rotWithShape="0">
              <a:srgbClr val="000000">
                <a:alpha val="72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1760" lvl="0" indent="248285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>
                <a:solidFill>
                  <a:schemeClr val="dk1"/>
                </a:solidFill>
                <a:highlight>
                  <a:srgbClr val="FFFFFF"/>
                </a:highlight>
              </a:rPr>
              <a:t>Zamek Kapituły Warmińskiej  w Olsztynie został zbudowany     w połowie XIV wieku w stylu gotyckim przez kapitułę warmińską. Kapituła była jego właścicielem do roku 1772.</a:t>
            </a:r>
            <a:endParaRPr sz="1200" b="1" i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111760" lvl="0" indent="248285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>
                <a:solidFill>
                  <a:schemeClr val="dk1"/>
                </a:solidFill>
                <a:highlight>
                  <a:srgbClr val="FFFFFF"/>
                </a:highlight>
              </a:rPr>
              <a:t>Zamek pełnił funkcje obronne oraz był siedzibą min. administratora dóbr kapituły.</a:t>
            </a:r>
            <a:endParaRPr sz="1200" b="1" i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111760" lvl="0" indent="248285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>
                <a:solidFill>
                  <a:schemeClr val="dk1"/>
                </a:solidFill>
                <a:highlight>
                  <a:srgbClr val="FFFFFF"/>
                </a:highlight>
              </a:rPr>
              <a:t>Najsłynniejszym</a:t>
            </a:r>
            <a:r>
              <a:rPr lang="en-US" sz="1200" b="1" i="1">
                <a:solidFill>
                  <a:schemeClr val="dk1"/>
                </a:solidFill>
                <a:highlight>
                  <a:srgbClr val="FFFFFF"/>
                </a:highlight>
              </a:rPr>
              <a:t> mieszkańcem zamku był Mikołaj Kopernik, który pełnił obowiązki administratora   w latach 1516–1521. </a:t>
            </a:r>
            <a:endParaRPr sz="1200" b="1" i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111760" lvl="0" indent="248285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>
                <a:solidFill>
                  <a:schemeClr val="dk1"/>
                </a:solidFill>
                <a:highlight>
                  <a:schemeClr val="lt1"/>
                </a:highlight>
              </a:rPr>
              <a:t>W 1779 zatrzymywał się          w zamku Ignacy Krasicki.</a:t>
            </a:r>
            <a:endParaRPr sz="1200" b="1" i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111760" lvl="0" indent="248285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>
                <a:solidFill>
                  <a:schemeClr val="dk1"/>
                </a:solidFill>
                <a:highlight>
                  <a:srgbClr val="FFFFFF"/>
                </a:highlight>
              </a:rPr>
              <a:t>Obecnie w zamku mieści      się Muzeum Warmii i Mazur</a:t>
            </a:r>
            <a:endParaRPr sz="1200" b="1" i="1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261650" y="1621850"/>
            <a:ext cx="2554176" cy="3245674"/>
          </a:xfrm>
          <a:prstGeom prst="rect">
            <a:avLst/>
          </a:prstGeom>
          <a:noFill/>
          <a:ln>
            <a:noFill/>
          </a:ln>
          <a:effectLst>
            <a:outerShdw blurRad="157163" dist="180975" dir="8100000" algn="bl" rotWithShape="0">
              <a:srgbClr val="000000">
                <a:alpha val="76000"/>
              </a:srgbClr>
            </a:outerShdw>
          </a:effectLst>
        </p:spPr>
      </p:pic>
      <p:pic>
        <p:nvPicPr>
          <p:cNvPr id="69" name="Google Shape;69;p1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208350" y="614375"/>
            <a:ext cx="2822450" cy="2555200"/>
          </a:xfrm>
          <a:prstGeom prst="rect">
            <a:avLst/>
          </a:prstGeom>
          <a:noFill/>
          <a:ln>
            <a:noFill/>
          </a:ln>
          <a:effectLst>
            <a:outerShdw blurRad="128588" dist="142875" dir="7500000" algn="bl" rotWithShape="0">
              <a:srgbClr val="000000">
                <a:alpha val="78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0" y="122050"/>
            <a:ext cx="9144000" cy="524700"/>
          </a:xfrm>
          <a:prstGeom prst="rect">
            <a:avLst/>
          </a:prstGeom>
          <a:effectLst>
            <a:outerShdw dist="57150" dir="8820000" algn="bl" rotWithShape="0">
              <a:schemeClr val="lt1">
                <a:alpha val="94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3000" b="1" i="1">
                <a:latin typeface="Caveat"/>
                <a:ea typeface="Caveat"/>
                <a:cs typeface="Caveat"/>
                <a:sym typeface="Caveat"/>
              </a:rPr>
              <a:t>P</a:t>
            </a:r>
            <a:r>
              <a:rPr lang="en-US" sz="3000" b="1" i="1">
                <a:latin typeface="Caveat"/>
                <a:ea typeface="Caveat"/>
                <a:cs typeface="Caveat"/>
                <a:sym typeface="Caveat"/>
              </a:rPr>
              <a:t>omnik Mikołaja Kopernika </a:t>
            </a:r>
            <a:endParaRPr sz="3000" b="1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75" name="Google Shape;75;p16"/>
          <p:cNvSpPr txBox="1"/>
          <p:nvPr>
            <p:ph type="body" idx="1"/>
          </p:nvPr>
        </p:nvSpPr>
        <p:spPr>
          <a:xfrm>
            <a:off x="4294500" y="2869100"/>
            <a:ext cx="4344300" cy="1899300"/>
          </a:xfrm>
          <a:prstGeom prst="rect">
            <a:avLst/>
          </a:prstGeom>
          <a:solidFill>
            <a:schemeClr val="lt1"/>
          </a:solidFill>
          <a:effectLst>
            <a:outerShdw blurRad="114300" dist="238125" dir="8100000" algn="bl" rotWithShape="0">
              <a:srgbClr val="000000">
                <a:alpha val="72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0170" lvl="0" indent="450215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1">
                <a:solidFill>
                  <a:schemeClr val="dk1"/>
                </a:solidFill>
              </a:rPr>
              <a:t>Mikołaj Kopernik był najznamienitszym mieszkańcem olsztyńskiego zamku. Pełnił tu obowiązki administratora dóbr wspólnych warmińskiej kapituły katedralnej. </a:t>
            </a:r>
            <a:endParaRPr sz="1100" b="1" i="1">
              <a:solidFill>
                <a:schemeClr val="dk1"/>
              </a:solidFill>
            </a:endParaRPr>
          </a:p>
          <a:p>
            <a:pPr marL="90170" lvl="0" indent="450215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100" b="1" i="1">
                <a:solidFill>
                  <a:schemeClr val="dk1"/>
                </a:solidFill>
              </a:rPr>
              <a:t>W 1520 r. został mianowany administratorem dóbr Olsztyna i rezydował na Zamku w Olsztynie.</a:t>
            </a:r>
            <a:endParaRPr sz="1100" b="1" i="1">
              <a:solidFill>
                <a:schemeClr val="dk1"/>
              </a:solidFill>
            </a:endParaRPr>
          </a:p>
          <a:p>
            <a:pPr marL="90170" lvl="0" indent="450215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100" b="1" i="1">
                <a:solidFill>
                  <a:schemeClr val="dk1"/>
                </a:solidFill>
              </a:rPr>
              <a:t>Na jednej ze ścian Zamku Kapituły Warmińskiej          w Olsztynie zachowała się po nim oryginalna tablica astronomiczna.</a:t>
            </a:r>
            <a:endParaRPr sz="1100" b="1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0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1200"/>
              </a:spcAft>
              <a:buNone/>
            </a:pPr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25575" y="903150"/>
            <a:ext cx="3140198" cy="4030976"/>
          </a:xfrm>
          <a:prstGeom prst="rect">
            <a:avLst/>
          </a:prstGeom>
          <a:noFill/>
          <a:ln>
            <a:noFill/>
          </a:ln>
          <a:effectLst>
            <a:outerShdw blurRad="157163" dist="200025" dir="7680000" algn="bl" rotWithShape="0">
              <a:srgbClr val="000000">
                <a:alpha val="58999"/>
              </a:srgbClr>
            </a:outerShdw>
          </a:effectLst>
        </p:spPr>
      </p:pic>
      <p:sp>
        <p:nvSpPr>
          <p:cNvPr id="77" name="Google Shape;77;p16"/>
          <p:cNvSpPr txBox="1"/>
          <p:nvPr/>
        </p:nvSpPr>
        <p:spPr>
          <a:xfrm>
            <a:off x="4230825" y="903150"/>
            <a:ext cx="4407900" cy="13917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14300" dist="238125" dir="8100000" algn="bl" rotWithShape="0">
              <a:srgbClr val="000000">
                <a:alpha val="72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0170" lvl="0" indent="450215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1100" b="1" i="1">
                <a:solidFill>
                  <a:schemeClr val="dk1"/>
                </a:solidFill>
              </a:rPr>
              <a:t>Ławeczka Mikołaja Kopernika – znajduje się na Starym Mieście, u zbiegu ulic Okopowej i Zamkowej, w pobliżu Zamku i Kościoła Ewangelicko-Augsburskiego. </a:t>
            </a:r>
            <a:endParaRPr sz="1100" b="1" i="1">
              <a:solidFill>
                <a:schemeClr val="dk1"/>
              </a:solidFill>
            </a:endParaRPr>
          </a:p>
          <a:p>
            <a:pPr marL="90170" lvl="0" indent="450215" algn="l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1100" b="1" i="1">
                <a:solidFill>
                  <a:schemeClr val="dk1"/>
                </a:solidFill>
              </a:rPr>
              <a:t>Została odsłonięta w październiku 2003, w ramach obchodów 650-lecia nadania Olsztynowi praw miejskich           i 530-lecia urodzin Mikołaja Kopernika.</a:t>
            </a:r>
            <a:endParaRPr sz="1500" i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body" idx="1"/>
          </p:nvPr>
        </p:nvSpPr>
        <p:spPr>
          <a:xfrm>
            <a:off x="5378425" y="765900"/>
            <a:ext cx="3283800" cy="802500"/>
          </a:xfrm>
          <a:prstGeom prst="rect">
            <a:avLst/>
          </a:prstGeom>
          <a:solidFill>
            <a:schemeClr val="lt1"/>
          </a:solidFill>
          <a:effectLst>
            <a:outerShdw blurRad="57150" dist="247650" dir="768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1250" b="1" i="1">
                <a:solidFill>
                  <a:schemeClr val="dk1"/>
                </a:solidFill>
                <a:highlight>
                  <a:schemeClr val="lt1"/>
                </a:highlight>
              </a:rPr>
              <a:t>Mikołaj Kopernik </a:t>
            </a:r>
            <a:r>
              <a:rPr lang="en-US" sz="1250" b="1" i="1">
                <a:solidFill>
                  <a:schemeClr val="dk1"/>
                </a:solidFill>
                <a:highlight>
                  <a:schemeClr val="lt1"/>
                </a:highlight>
              </a:rPr>
              <a:t>przygotował obronę Olsztyna przed najazdem krzyżackim. (XVI)</a:t>
            </a:r>
            <a:endParaRPr sz="1250" b="1" i="1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381938" y="899238"/>
            <a:ext cx="4715725" cy="3936824"/>
          </a:xfrm>
          <a:prstGeom prst="rect">
            <a:avLst/>
          </a:prstGeom>
          <a:noFill/>
          <a:ln>
            <a:noFill/>
          </a:ln>
          <a:effectLst>
            <a:outerShdw blurRad="100013" dist="200025" dir="7380000" algn="bl" rotWithShape="0">
              <a:srgbClr val="000000">
                <a:alpha val="55000"/>
              </a:srgbClr>
            </a:outerShdw>
          </a:effectLst>
        </p:spPr>
      </p:pic>
      <p:sp>
        <p:nvSpPr>
          <p:cNvPr id="84" name="Google Shape;84;p17"/>
          <p:cNvSpPr txBox="1"/>
          <p:nvPr/>
        </p:nvSpPr>
        <p:spPr>
          <a:xfrm>
            <a:off x="5343925" y="1628475"/>
            <a:ext cx="3318300" cy="3253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247650" dir="768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50" b="1" i="1">
                <a:solidFill>
                  <a:schemeClr val="dk1"/>
                </a:solidFill>
                <a:highlight>
                  <a:schemeClr val="lt1"/>
                </a:highlight>
                <a:latin typeface="Century Schoolbook" panose="02040604050505020304"/>
                <a:ea typeface="Century Schoolbook" panose="02040604050505020304"/>
                <a:cs typeface="Century Schoolbook" panose="02040604050505020304"/>
                <a:sym typeface="Century Schoolbook" panose="02040604050505020304"/>
              </a:rPr>
              <a:t>,,</a:t>
            </a:r>
            <a:r>
              <a:rPr lang="en-US" sz="1250" b="1" i="1">
                <a:solidFill>
                  <a:schemeClr val="dk1"/>
                </a:solidFill>
                <a:highlight>
                  <a:schemeClr val="lt1"/>
                </a:highlight>
                <a:latin typeface="Century Schoolbook" panose="02040604050505020304"/>
                <a:ea typeface="Century Schoolbook" panose="02040604050505020304"/>
                <a:cs typeface="Century Schoolbook" panose="02040604050505020304"/>
                <a:sym typeface="Century Schoolbook" panose="02040604050505020304"/>
              </a:rPr>
              <a:t>PRAGNIEMY CZYNIĆ TO CO PRZYSTOI LUDZIOM SZLACHETNYM I UCZCIWYM ORAZ BEZ RESZTY ODDANYM WASZEMU MAJESTATOWI. NAWET JEŚLIBY PRZYSZŁO NAM ZGINĄĆ. POD TEGOŻ MAJESTATU OPIEKĘ SIĘ UCIEKAJĄC CAŁOŚĆ NASZEGO MIENIA I NAS SAMYCH POLECAMY I POWIERZAMY.</a:t>
            </a:r>
            <a:endParaRPr sz="1250" b="1" i="1">
              <a:solidFill>
                <a:schemeClr val="dk1"/>
              </a:solidFill>
              <a:highlight>
                <a:schemeClr val="lt1"/>
              </a:highlight>
              <a:latin typeface="Century Schoolbook" panose="02040604050505020304"/>
              <a:ea typeface="Century Schoolbook" panose="02040604050505020304"/>
              <a:cs typeface="Century Schoolbook" panose="02040604050505020304"/>
              <a:sym typeface="Century Schoolbook" panose="02040604050505020304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250" i="1">
              <a:solidFill>
                <a:schemeClr val="dk1"/>
              </a:solidFill>
              <a:highlight>
                <a:schemeClr val="lt1"/>
              </a:highlight>
              <a:latin typeface="Century Schoolbook" panose="02040604050505020304"/>
              <a:ea typeface="Century Schoolbook" panose="02040604050505020304"/>
              <a:cs typeface="Century Schoolbook" panose="02040604050505020304"/>
              <a:sym typeface="Century Schoolbook" panose="02040604050505020304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1250" b="1">
                <a:solidFill>
                  <a:schemeClr val="dk1"/>
                </a:solidFill>
                <a:highlight>
                  <a:schemeClr val="lt1"/>
                </a:highlight>
                <a:latin typeface="Century Schoolbook" panose="02040604050505020304"/>
                <a:ea typeface="Century Schoolbook" panose="02040604050505020304"/>
                <a:cs typeface="Century Schoolbook" panose="02040604050505020304"/>
                <a:sym typeface="Century Schoolbook" panose="02040604050505020304"/>
              </a:rPr>
              <a:t>MIKOŁAJ KOPERNIK  W IMIENIU KAPITUŁY DO KRÓLA ZYGMUNTA I</a:t>
            </a:r>
            <a:endParaRPr sz="1250" b="1">
              <a:solidFill>
                <a:schemeClr val="dk1"/>
              </a:solidFill>
              <a:highlight>
                <a:schemeClr val="lt1"/>
              </a:highlight>
              <a:latin typeface="Century Schoolbook" panose="02040604050505020304"/>
              <a:ea typeface="Century Schoolbook" panose="02040604050505020304"/>
              <a:cs typeface="Century Schoolbook" panose="02040604050505020304"/>
              <a:sym typeface="Century Schoolbook" panose="02040604050505020304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50" b="1">
                <a:solidFill>
                  <a:schemeClr val="dk1"/>
                </a:solidFill>
                <a:highlight>
                  <a:schemeClr val="lt1"/>
                </a:highlight>
                <a:latin typeface="Century Schoolbook" panose="02040604050505020304"/>
                <a:ea typeface="Century Schoolbook" panose="02040604050505020304"/>
                <a:cs typeface="Century Schoolbook" panose="02040604050505020304"/>
                <a:sym typeface="Century Schoolbook" panose="02040604050505020304"/>
              </a:rPr>
              <a:t>Z OLSZTYNA 16 LISTOPADA 1520’’</a:t>
            </a:r>
            <a:endParaRPr b="1">
              <a:latin typeface="Century Schoolbook" panose="02040604050505020304"/>
              <a:ea typeface="Century Schoolbook" panose="02040604050505020304"/>
              <a:cs typeface="Century Schoolbook" panose="02040604050505020304"/>
              <a:sym typeface="Century Schoolbook" panose="02040604050505020304"/>
            </a:endParaRPr>
          </a:p>
        </p:txBody>
      </p:sp>
      <p:sp>
        <p:nvSpPr>
          <p:cNvPr id="85" name="Google Shape;85;p17"/>
          <p:cNvSpPr txBox="1"/>
          <p:nvPr/>
        </p:nvSpPr>
        <p:spPr>
          <a:xfrm>
            <a:off x="381950" y="194100"/>
            <a:ext cx="8038200" cy="569400"/>
          </a:xfrm>
          <a:prstGeom prst="rect">
            <a:avLst/>
          </a:prstGeom>
          <a:noFill/>
          <a:ln>
            <a:noFill/>
          </a:ln>
          <a:effectLst>
            <a:outerShdw dist="47625" dir="792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i="1">
                <a:latin typeface="Caveat"/>
                <a:ea typeface="Caveat"/>
                <a:cs typeface="Caveat"/>
                <a:sym typeface="Caveat"/>
              </a:rPr>
              <a:t>Tablica przedstawiająca fragment listu </a:t>
            </a:r>
            <a:r>
              <a:rPr lang="en-US" sz="2500" b="1" i="1">
                <a:latin typeface="Caveat"/>
                <a:ea typeface="Caveat"/>
                <a:cs typeface="Caveat"/>
                <a:sym typeface="Caveat"/>
              </a:rPr>
              <a:t>Mikołaja</a:t>
            </a:r>
            <a:r>
              <a:rPr lang="en-US" sz="2500" b="1" i="1">
                <a:latin typeface="Caveat"/>
                <a:ea typeface="Caveat"/>
                <a:cs typeface="Caveat"/>
                <a:sym typeface="Caveat"/>
              </a:rPr>
              <a:t> Kopernika</a:t>
            </a:r>
            <a:endParaRPr sz="2500" b="1" i="1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type="title"/>
          </p:nvPr>
        </p:nvSpPr>
        <p:spPr>
          <a:xfrm>
            <a:off x="623400" y="35775"/>
            <a:ext cx="8520600" cy="572700"/>
          </a:xfrm>
          <a:prstGeom prst="rect">
            <a:avLst/>
          </a:prstGeom>
          <a:effectLst>
            <a:outerShdw blurRad="28575" dist="57150" dir="804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b="1">
                <a:latin typeface="Caveat"/>
                <a:ea typeface="Caveat"/>
                <a:cs typeface="Caveat"/>
                <a:sym typeface="Caveat"/>
              </a:rPr>
              <a:t>T</a:t>
            </a:r>
            <a:r>
              <a:rPr lang="en-US" b="1">
                <a:latin typeface="Caveat"/>
                <a:ea typeface="Caveat"/>
                <a:cs typeface="Caveat"/>
                <a:sym typeface="Caveat"/>
              </a:rPr>
              <a:t>ablica “Mazurka Dąbrowskiego”</a:t>
            </a:r>
            <a:endParaRPr b="1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91" name="Google Shape;91;p18"/>
          <p:cNvSpPr txBox="1"/>
          <p:nvPr>
            <p:ph type="body" idx="1"/>
          </p:nvPr>
        </p:nvSpPr>
        <p:spPr>
          <a:xfrm>
            <a:off x="4572000" y="1368000"/>
            <a:ext cx="4349100" cy="2499000"/>
          </a:xfrm>
          <a:prstGeom prst="rect">
            <a:avLst/>
          </a:prstGeom>
          <a:solidFill>
            <a:schemeClr val="lt1"/>
          </a:solidFill>
          <a:effectLst>
            <a:outerShdw blurRad="128588" dist="314325" dir="7740000" algn="bl" rotWithShape="0">
              <a:srgbClr val="000000">
                <a:alpha val="69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0170" lvl="0" indent="2762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1700" b="1" i="1">
                <a:solidFill>
                  <a:schemeClr val="dk1"/>
                </a:solidFill>
              </a:rPr>
              <a:t>Mazurek Dąbrowskiego początkowo był nazywany Pieśnią Legionów Polskich we Włoszech. </a:t>
            </a:r>
            <a:endParaRPr sz="1700" b="1" i="1">
              <a:solidFill>
                <a:schemeClr val="dk1"/>
              </a:solidFill>
            </a:endParaRPr>
          </a:p>
          <a:p>
            <a:pPr marL="90170" lvl="0" indent="2762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1700" b="1" i="1">
                <a:solidFill>
                  <a:schemeClr val="dk1"/>
                </a:solidFill>
              </a:rPr>
              <a:t>Słowa zostały napisane przez Józefa Wybickiego w 1797 roku we Włoszech.</a:t>
            </a:r>
            <a:endParaRPr sz="1700" b="1" i="1">
              <a:solidFill>
                <a:schemeClr val="dk1"/>
              </a:solidFill>
            </a:endParaRPr>
          </a:p>
          <a:p>
            <a:pPr marL="90170" lvl="0" indent="2762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1700" b="1" i="1">
                <a:solidFill>
                  <a:schemeClr val="dk1"/>
                </a:solidFill>
              </a:rPr>
              <a:t>Oficjalnie hymnem Polski Mazurek Dąbrowskiego stał się w 1927 roku</a:t>
            </a:r>
            <a:r>
              <a:rPr lang="en-US" sz="1700" b="1">
                <a:solidFill>
                  <a:schemeClr val="dk1"/>
                </a:solidFill>
              </a:rPr>
              <a:t>.</a:t>
            </a:r>
            <a:endParaRPr sz="2400" b="1"/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223375" y="976250"/>
            <a:ext cx="3715599" cy="3700977"/>
          </a:xfrm>
          <a:prstGeom prst="rect">
            <a:avLst/>
          </a:prstGeom>
          <a:noFill/>
          <a:ln>
            <a:noFill/>
          </a:ln>
          <a:effectLst>
            <a:outerShdw blurRad="271463" dist="219075" dir="7200000" algn="bl" rotWithShape="0">
              <a:srgbClr val="000000">
                <a:alpha val="74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>
            <p:ph type="title"/>
          </p:nvPr>
        </p:nvSpPr>
        <p:spPr>
          <a:xfrm>
            <a:off x="311700" y="234875"/>
            <a:ext cx="8520600" cy="734400"/>
          </a:xfrm>
          <a:prstGeom prst="rect">
            <a:avLst/>
          </a:prstGeom>
          <a:effectLst>
            <a:outerShdw dist="66675" dir="792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3500" b="1">
                <a:latin typeface="Caveat"/>
                <a:ea typeface="Caveat"/>
                <a:cs typeface="Caveat"/>
                <a:sym typeface="Caveat"/>
              </a:rPr>
              <a:t>Brama Górna w Olsztynie zwana Wysoką Bramą</a:t>
            </a:r>
            <a:endParaRPr sz="3500" b="1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98" name="Google Shape;98;p19"/>
          <p:cNvSpPr txBox="1"/>
          <p:nvPr>
            <p:ph type="body" idx="1"/>
          </p:nvPr>
        </p:nvSpPr>
        <p:spPr>
          <a:xfrm>
            <a:off x="5228800" y="1398800"/>
            <a:ext cx="3522900" cy="2442900"/>
          </a:xfrm>
          <a:prstGeom prst="rect">
            <a:avLst/>
          </a:prstGeom>
          <a:solidFill>
            <a:schemeClr val="lt1"/>
          </a:solidFill>
          <a:effectLst>
            <a:outerShdw blurRad="128588" dist="304800" dir="8040000" algn="bl" rotWithShape="0">
              <a:srgbClr val="000000">
                <a:alpha val="75000"/>
              </a:srgbClr>
            </a:outerShdw>
          </a:effectLst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90170" lvl="0" indent="269875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50" b="1" i="1">
                <a:solidFill>
                  <a:schemeClr val="dk1"/>
                </a:solidFill>
                <a:highlight>
                  <a:srgbClr val="FFFFFF"/>
                </a:highlight>
              </a:rPr>
              <a:t>Jest jedyną bramą pozostałą z trzech, które znajdowały się w murach obronnych otaczających miasto. Ze średniowiecznego obwarowania pozostały również resztki murów.</a:t>
            </a:r>
            <a:endParaRPr sz="1250" b="1" i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90170" lvl="0" indent="269875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250" b="1" i="1">
                <a:solidFill>
                  <a:schemeClr val="dk1"/>
                </a:solidFill>
                <a:highlight>
                  <a:srgbClr val="FFFFFF"/>
                </a:highlight>
              </a:rPr>
              <a:t>Brama usytuowana jest w północno-wschodniej części zespołu staromiejskiego.</a:t>
            </a:r>
            <a:endParaRPr sz="1250" b="1" i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90170" lvl="0" indent="269875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50" b="1" i="1">
                <a:solidFill>
                  <a:schemeClr val="dk1"/>
                </a:solidFill>
                <a:highlight>
                  <a:srgbClr val="FFFFFF"/>
                </a:highlight>
              </a:rPr>
              <a:t>W Bramie tej był więziony Wojciech Kętrzyński w roku 1863.</a:t>
            </a:r>
            <a:endParaRPr sz="1250" b="1" i="1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99" name="Google Shape;99;p19"/>
          <p:cNvPicPr preferRelativeResize="0"/>
          <p:nvPr/>
        </p:nvPicPr>
        <p:blipFill rotWithShape="1">
          <a:blip r:embed="rId2"/>
          <a:srcRect t="38206"/>
          <a:stretch>
            <a:fillRect/>
          </a:stretch>
        </p:blipFill>
        <p:spPr>
          <a:xfrm>
            <a:off x="347075" y="1151275"/>
            <a:ext cx="4381874" cy="3610173"/>
          </a:xfrm>
          <a:prstGeom prst="rect">
            <a:avLst/>
          </a:prstGeom>
          <a:noFill/>
          <a:ln>
            <a:noFill/>
          </a:ln>
          <a:effectLst>
            <a:outerShdw blurRad="157163" dist="238125" dir="7860000" algn="bl" rotWithShape="0">
              <a:srgbClr val="000000">
                <a:alpha val="61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>
            <p:ph type="title"/>
          </p:nvPr>
        </p:nvSpPr>
        <p:spPr>
          <a:xfrm>
            <a:off x="0" y="4428850"/>
            <a:ext cx="2573100" cy="585000"/>
          </a:xfrm>
          <a:prstGeom prst="rect">
            <a:avLst/>
          </a:prstGeom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1300" i="1"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rPr>
              <a:t>Tablica Pamiątkowa Wojciecha Kętrzyńskiego</a:t>
            </a:r>
            <a:r>
              <a:rPr lang="en-US" sz="1300" i="1"/>
              <a:t>     </a:t>
            </a:r>
            <a:endParaRPr sz="1300" i="1"/>
          </a:p>
        </p:txBody>
      </p:sp>
      <p:sp>
        <p:nvSpPr>
          <p:cNvPr id="105" name="Google Shape;105;p20"/>
          <p:cNvSpPr txBox="1"/>
          <p:nvPr>
            <p:ph type="body" idx="1"/>
          </p:nvPr>
        </p:nvSpPr>
        <p:spPr>
          <a:xfrm>
            <a:off x="2695513" y="1742500"/>
            <a:ext cx="3431700" cy="2219400"/>
          </a:xfrm>
          <a:prstGeom prst="rect">
            <a:avLst/>
          </a:prstGeom>
          <a:solidFill>
            <a:schemeClr val="lt1"/>
          </a:solidFill>
          <a:effectLst>
            <a:outerShdw blurRad="114300" dist="247650" dir="7860000" algn="bl" rotWithShape="0">
              <a:srgbClr val="000000">
                <a:alpha val="6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1200" b="1" i="1">
                <a:solidFill>
                  <a:schemeClr val="dk1"/>
                </a:solidFill>
              </a:rPr>
              <a:t>Był polskim historykiem u</a:t>
            </a:r>
            <a:r>
              <a:rPr lang="en-US" sz="1200" b="1" i="1">
                <a:solidFill>
                  <a:schemeClr val="dk1"/>
                </a:solidFill>
              </a:rPr>
              <a:t>rodzonym 11 lipca 1838 w Lecu, zmarł 15 stycznia 1918 we Lwowie.</a:t>
            </a:r>
            <a:endParaRPr sz="1200" b="1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200" b="1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1200" b="1" i="1">
                <a:solidFill>
                  <a:schemeClr val="dk1"/>
                </a:solidFill>
              </a:rPr>
              <a:t>Zaangażował się w działalność patriotyczną i miał swój udział w powstaniu styczniowym organizując transport broni. </a:t>
            </a:r>
            <a:endParaRPr sz="1200" b="1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1200" b="1" i="1">
                <a:solidFill>
                  <a:schemeClr val="dk1"/>
                </a:solidFill>
              </a:rPr>
              <a:t>W dniu 11 września 1863 został aresztowany we wsi Jaroty i uwięziony w Bramie Górnej              w Olsztynie.</a:t>
            </a:r>
            <a:endParaRPr sz="1200" b="1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200" b="1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20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i="1">
              <a:solidFill>
                <a:schemeClr val="lt1"/>
              </a:solidFill>
            </a:endParaRPr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204525" y="877900"/>
            <a:ext cx="2314175" cy="3494502"/>
          </a:xfrm>
          <a:prstGeom prst="rect">
            <a:avLst/>
          </a:prstGeom>
          <a:noFill/>
          <a:ln>
            <a:noFill/>
          </a:ln>
          <a:effectLst>
            <a:outerShdw blurRad="57150" dist="171450" dir="7800000" algn="bl" rotWithShape="0">
              <a:srgbClr val="000000">
                <a:alpha val="60000"/>
              </a:srgbClr>
            </a:outerShdw>
          </a:effectLst>
        </p:spPr>
      </p:pic>
      <p:pic>
        <p:nvPicPr>
          <p:cNvPr id="107" name="Google Shape;107;p2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381625" y="877900"/>
            <a:ext cx="2677473" cy="3494500"/>
          </a:xfrm>
          <a:prstGeom prst="rect">
            <a:avLst/>
          </a:prstGeom>
          <a:noFill/>
          <a:ln>
            <a:noFill/>
          </a:ln>
          <a:effectLst>
            <a:outerShdw blurRad="57150" dist="161925" dir="7320000" algn="bl" rotWithShape="0">
              <a:srgbClr val="000000">
                <a:alpha val="56000"/>
              </a:srgbClr>
            </a:outerShdw>
          </a:effectLst>
        </p:spPr>
      </p:pic>
      <p:sp>
        <p:nvSpPr>
          <p:cNvPr id="108" name="Google Shape;108;p20"/>
          <p:cNvSpPr txBox="1"/>
          <p:nvPr/>
        </p:nvSpPr>
        <p:spPr>
          <a:xfrm>
            <a:off x="6487750" y="4372400"/>
            <a:ext cx="2833200" cy="585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i="1"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rPr>
              <a:t>Pomnik Aresztowania Wojciecha Kętrzyńskiego we wsi Jaroty</a:t>
            </a:r>
            <a:endParaRPr sz="1300" i="1">
              <a:latin typeface="Lobster" panose="00000500000000000000"/>
              <a:ea typeface="Lobster" panose="00000500000000000000"/>
              <a:cs typeface="Lobster" panose="00000500000000000000"/>
              <a:sym typeface="Lobster" panose="00000500000000000000"/>
            </a:endParaRPr>
          </a:p>
        </p:txBody>
      </p:sp>
      <p:sp>
        <p:nvSpPr>
          <p:cNvPr id="109" name="Google Shape;109;p20"/>
          <p:cNvSpPr txBox="1"/>
          <p:nvPr/>
        </p:nvSpPr>
        <p:spPr>
          <a:xfrm>
            <a:off x="2412550" y="254700"/>
            <a:ext cx="4075200" cy="708000"/>
          </a:xfrm>
          <a:prstGeom prst="rect">
            <a:avLst/>
          </a:prstGeom>
          <a:noFill/>
          <a:ln>
            <a:noFill/>
          </a:ln>
          <a:effectLst>
            <a:outerShdw dist="57150" dir="828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>
                <a:latin typeface="Caveat"/>
                <a:ea typeface="Caveat"/>
                <a:cs typeface="Caveat"/>
                <a:sym typeface="Caveat"/>
              </a:rPr>
              <a:t>Wojciech Kętrzyński</a:t>
            </a:r>
            <a:endParaRPr sz="3400" b="1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>
            <p:ph type="title"/>
          </p:nvPr>
        </p:nvSpPr>
        <p:spPr>
          <a:xfrm>
            <a:off x="538075" y="445025"/>
            <a:ext cx="8294100" cy="572700"/>
          </a:xfrm>
          <a:prstGeom prst="rect">
            <a:avLst/>
          </a:prstGeom>
          <a:effectLst>
            <a:outerShdw dist="47625" dir="750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020" b="1">
                <a:latin typeface="Caveat"/>
                <a:ea typeface="Caveat"/>
                <a:cs typeface="Caveat"/>
                <a:sym typeface="Caveat"/>
              </a:rPr>
              <a:t>Dom Gazety Olsztyńskiej</a:t>
            </a:r>
            <a:endParaRPr sz="3020" b="1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15" name="Google Shape;115;p21"/>
          <p:cNvSpPr txBox="1"/>
          <p:nvPr>
            <p:ph type="body" idx="1"/>
          </p:nvPr>
        </p:nvSpPr>
        <p:spPr>
          <a:xfrm>
            <a:off x="538075" y="1465625"/>
            <a:ext cx="4152600" cy="2949300"/>
          </a:xfrm>
          <a:prstGeom prst="rect">
            <a:avLst/>
          </a:prstGeom>
          <a:solidFill>
            <a:schemeClr val="lt1"/>
          </a:solidFill>
          <a:effectLst>
            <a:outerShdw blurRad="128588" dist="247650" dir="8220000" algn="bl" rotWithShape="0">
              <a:srgbClr val="000000">
                <a:alpha val="64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0170" lvl="0" indent="17970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 panose="020B0604020202020204"/>
              <a:buNone/>
            </a:pPr>
            <a:r>
              <a:rPr lang="en-US" sz="1235" b="1" i="1">
                <a:solidFill>
                  <a:schemeClr val="dk1"/>
                </a:solidFill>
              </a:rPr>
              <a:t>Budynek  znajdujący się na Targu Rybnym</a:t>
            </a:r>
            <a:endParaRPr sz="1235" b="1" i="1">
              <a:solidFill>
                <a:schemeClr val="dk1"/>
              </a:solidFill>
            </a:endParaRPr>
          </a:p>
          <a:p>
            <a:pPr marL="90170" lvl="0" indent="17970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 panose="020B0604020202020204"/>
              <a:buNone/>
            </a:pPr>
            <a:r>
              <a:rPr lang="en-US" sz="1235" b="1" i="1">
                <a:solidFill>
                  <a:schemeClr val="dk1"/>
                </a:solidFill>
              </a:rPr>
              <a:t> na Starym Mieście w Olsztynie.</a:t>
            </a:r>
            <a:endParaRPr sz="1235" b="1" i="1">
              <a:solidFill>
                <a:schemeClr val="dk1"/>
              </a:solidFill>
            </a:endParaRPr>
          </a:p>
          <a:p>
            <a:pPr marL="90170" lvl="0" indent="17970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 panose="020B0604020202020204"/>
              <a:buNone/>
            </a:pPr>
            <a:endParaRPr sz="1235" b="1" i="1">
              <a:solidFill>
                <a:schemeClr val="dk1"/>
              </a:solidFill>
            </a:endParaRPr>
          </a:p>
          <a:p>
            <a:pPr marL="90170" lvl="0" indent="17970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 panose="020B0604020202020204"/>
              <a:buNone/>
            </a:pPr>
            <a:r>
              <a:rPr lang="en-US" sz="1235" b="1" i="1">
                <a:solidFill>
                  <a:schemeClr val="dk1"/>
                </a:solidFill>
              </a:rPr>
              <a:t>W latach 1920-1939 w budynku mieściła            się redakcja i drukarnia „Gazety Olsztyńskiej” oraz księgarnia. </a:t>
            </a:r>
            <a:endParaRPr sz="1235" b="1" i="1">
              <a:solidFill>
                <a:schemeClr val="dk1"/>
              </a:solidFill>
            </a:endParaRPr>
          </a:p>
          <a:p>
            <a:pPr marL="90170" lvl="0" indent="17970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 panose="020B0604020202020204"/>
              <a:buNone/>
            </a:pPr>
            <a:r>
              <a:rPr lang="en-US" sz="1235" b="1" i="1">
                <a:solidFill>
                  <a:schemeClr val="dk1"/>
                </a:solidFill>
              </a:rPr>
              <a:t>W listopadzie 1939 budynek został zniszczony. Po rekonstrukcji i odbudowie, budynek oddano ponownie do użytku 1 września 1989.</a:t>
            </a:r>
            <a:endParaRPr sz="1235" b="1" i="1">
              <a:solidFill>
                <a:schemeClr val="dk1"/>
              </a:solidFill>
            </a:endParaRPr>
          </a:p>
          <a:p>
            <a:pPr marL="111760" lvl="0" indent="-11176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 panose="020B0604020202020204"/>
              <a:buNone/>
            </a:pPr>
            <a:endParaRPr sz="1235" b="1" i="1">
              <a:solidFill>
                <a:schemeClr val="dk1"/>
              </a:solidFill>
            </a:endParaRPr>
          </a:p>
          <a:p>
            <a:pPr marL="90170" lvl="0" indent="17970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 panose="020B0604020202020204"/>
              <a:buNone/>
            </a:pPr>
            <a:r>
              <a:rPr lang="en-US" sz="1235" b="1" i="1">
                <a:solidFill>
                  <a:schemeClr val="dk1"/>
                </a:solidFill>
              </a:rPr>
              <a:t>Obecnie, w budynku znajduje się oddział Muzeum Warmii i Mazur. </a:t>
            </a:r>
            <a:endParaRPr sz="1235" b="1" i="1">
              <a:solidFill>
                <a:schemeClr val="dk1"/>
              </a:solidFill>
            </a:endParaRPr>
          </a:p>
          <a:p>
            <a:pPr marL="90170" lvl="0" indent="17970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 panose="020B0604020202020204"/>
              <a:buNone/>
            </a:pPr>
            <a:r>
              <a:rPr lang="en-US" sz="1235" b="1" i="1">
                <a:solidFill>
                  <a:schemeClr val="dk1"/>
                </a:solidFill>
              </a:rPr>
              <a:t>Szczególnie wyeksponowane są treści związane z tradycją polskiej prasy na Warmii i Mazurach.</a:t>
            </a:r>
            <a:endParaRPr sz="1530" b="1" i="1"/>
          </a:p>
        </p:txBody>
      </p:sp>
      <p:pic>
        <p:nvPicPr>
          <p:cNvPr id="116" name="Google Shape;116;p21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5196350" y="749925"/>
            <a:ext cx="3664251" cy="4004475"/>
          </a:xfrm>
          <a:prstGeom prst="rect">
            <a:avLst/>
          </a:prstGeom>
          <a:noFill/>
          <a:ln>
            <a:noFill/>
          </a:ln>
          <a:effectLst>
            <a:outerShdw blurRad="100013" dist="161925" dir="7500000" algn="bl" rotWithShape="0">
              <a:srgbClr val="000000">
                <a:alpha val="57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8081</Words>
  <Application>WPS Presentation</Application>
  <PresentationFormat/>
  <Paragraphs>171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0" baseType="lpstr">
      <vt:lpstr>Arial</vt:lpstr>
      <vt:lpstr>SimSun</vt:lpstr>
      <vt:lpstr>Wingdings</vt:lpstr>
      <vt:lpstr>Arial</vt:lpstr>
      <vt:lpstr>Caveat</vt:lpstr>
      <vt:lpstr>Century Schoolbook</vt:lpstr>
      <vt:lpstr>Lobster</vt:lpstr>
      <vt:lpstr>EB Garamond</vt:lpstr>
      <vt:lpstr>Microsoft YaHei</vt:lpstr>
      <vt:lpstr>Arial Unicode MS</vt:lpstr>
      <vt:lpstr>Simple Light</vt:lpstr>
      <vt:lpstr>Historyczny spacer po Olsztynie</vt:lpstr>
      <vt:lpstr>Założenie Olsztyna</vt:lpstr>
      <vt:lpstr> Zamek Kapituły Warmińskiej</vt:lpstr>
      <vt:lpstr>Pomnik Mikołaja Kopernika </vt:lpstr>
      <vt:lpstr>PowerPoint 演示文稿</vt:lpstr>
      <vt:lpstr>Tablica “Mazurka Dąbrowskiego”</vt:lpstr>
      <vt:lpstr>Brama Górna w Olsztynie zwana Wysoką Bramą</vt:lpstr>
      <vt:lpstr>Tablica Pamiątkowa Wojciecha Kętrzyńskiego     </vt:lpstr>
      <vt:lpstr>Dom Gazety Olsztyńskiej</vt:lpstr>
      <vt:lpstr>Pomnik Seweryna Pieniężnego</vt:lpstr>
      <vt:lpstr>Budynek Konsulatu Polskiego</vt:lpstr>
      <vt:lpstr>Kolumna Orła Białego</vt:lpstr>
      <vt:lpstr>PowerPoint 演示文稿</vt:lpstr>
      <vt:lpstr>Tablica Marszałka Józefa Piłsudskiego</vt:lpstr>
      <vt:lpstr>Dom Marii Zientary- Malewskiej</vt:lpstr>
      <vt:lpstr>Pomnik Bohaterów Walk o Wyzwolenie Narodowe i Społeczne Warmii i Mazur</vt:lpstr>
      <vt:lpstr>Kamień upamiętniający 40. rocznicę powrotu Warmii i Mazur do Macierzy</vt:lpstr>
      <vt:lpstr>Pomnik Wolności Ojczyzny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Historyczny spacer po Olsztynie</dc:title>
  <dc:creator/>
  <cp:lastModifiedBy>olszt</cp:lastModifiedBy>
  <cp:revision>1</cp:revision>
  <dcterms:created xsi:type="dcterms:W3CDTF">2021-11-09T10:46:08Z</dcterms:created>
  <dcterms:modified xsi:type="dcterms:W3CDTF">2021-11-09T10:46:09Z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56B3E2845002401BAB7D082A4079FDA9</vt:lpwstr>
  </property>
  <property fmtid="{D5CDD505-2E9C-101B-9397-08002B2CF9AE}" pid="3" name="KSOProductBuildVer">
    <vt:lpwstr>1045-11.2.0.10351</vt:lpwstr>
  </property>
</Properties>
</file>